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73" r:id="rId2"/>
    <p:sldId id="257" r:id="rId3"/>
    <p:sldId id="261" r:id="rId4"/>
    <p:sldId id="282" r:id="rId5"/>
    <p:sldId id="284" r:id="rId6"/>
    <p:sldId id="286" r:id="rId7"/>
    <p:sldId id="287" r:id="rId8"/>
    <p:sldId id="288" r:id="rId9"/>
    <p:sldId id="279" r:id="rId10"/>
    <p:sldId id="275" r:id="rId11"/>
    <p:sldId id="276" r:id="rId12"/>
    <p:sldId id="277" r:id="rId13"/>
    <p:sldId id="278" r:id="rId14"/>
    <p:sldId id="294" r:id="rId15"/>
    <p:sldId id="272" r:id="rId16"/>
    <p:sldId id="299" r:id="rId17"/>
    <p:sldId id="274" r:id="rId18"/>
    <p:sldId id="300" r:id="rId19"/>
    <p:sldId id="301" r:id="rId20"/>
    <p:sldId id="302" r:id="rId21"/>
    <p:sldId id="303" r:id="rId22"/>
    <p:sldId id="304" r:id="rId23"/>
    <p:sldId id="289" r:id="rId24"/>
    <p:sldId id="27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s-ES" dirty="0"/>
              <a:t>Indicadores laborales del </a:t>
            </a:r>
          </a:p>
          <a:p>
            <a:pPr>
              <a:defRPr/>
            </a:pPr>
            <a:r>
              <a:rPr lang="es-ES" dirty="0"/>
              <a:t>Aglomerado Gran Rosario</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s-AR"/>
        </a:p>
      </c:txPr>
    </c:title>
    <c:autoTitleDeleted val="0"/>
    <c:plotArea>
      <c:layout/>
      <c:barChart>
        <c:barDir val="col"/>
        <c:grouping val="clustered"/>
        <c:varyColors val="0"/>
        <c:ser>
          <c:idx val="0"/>
          <c:order val="0"/>
          <c:tx>
            <c:strRef>
              <c:f>Hoja1!$B$24</c:f>
              <c:strCache>
                <c:ptCount val="1"/>
                <c:pt idx="0">
                  <c:v>Tasa de actividad</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Lbl>
              <c:idx val="0"/>
              <c:layout>
                <c:manualLayout>
                  <c:x val="-1.2731334408019993E-17"/>
                  <c:y val="9.7222222222222224E-2"/>
                </c:manualLayout>
              </c:layout>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FF0000"/>
                      </a:solidFill>
                      <a:latin typeface="+mn-lt"/>
                      <a:ea typeface="+mn-ea"/>
                      <a:cs typeface="+mn-cs"/>
                    </a:defRPr>
                  </a:pPr>
                  <a:endParaRPr lang="es-A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BA5-4A7A-9AC9-B25B4C9D9FBE}"/>
                </c:ext>
              </c:extLst>
            </c:dLbl>
            <c:dLbl>
              <c:idx val="1"/>
              <c:layout>
                <c:manualLayout>
                  <c:x val="0"/>
                  <c:y val="9.2592592592592629E-2"/>
                </c:manualLayout>
              </c:layout>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FF0000"/>
                      </a:solidFill>
                      <a:latin typeface="+mn-lt"/>
                      <a:ea typeface="+mn-ea"/>
                      <a:cs typeface="+mn-cs"/>
                    </a:defRPr>
                  </a:pPr>
                  <a:endParaRPr lang="es-A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BA5-4A7A-9AC9-B25B4C9D9FBE}"/>
                </c:ext>
              </c:extLst>
            </c:dLbl>
            <c:dLbl>
              <c:idx val="2"/>
              <c:layout>
                <c:manualLayout>
                  <c:x val="-1.0185067526415994E-16"/>
                  <c:y val="8.3333333333333329E-2"/>
                </c:manualLayout>
              </c:layout>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FF0000"/>
                      </a:solidFill>
                      <a:latin typeface="+mn-lt"/>
                      <a:ea typeface="+mn-ea"/>
                      <a:cs typeface="+mn-cs"/>
                    </a:defRPr>
                  </a:pPr>
                  <a:endParaRPr lang="es-A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BA5-4A7A-9AC9-B25B4C9D9FB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Hoja1!$A$25:$A$27</c:f>
              <c:numCache>
                <c:formatCode>General</c:formatCode>
                <c:ptCount val="3"/>
                <c:pt idx="0">
                  <c:v>2019</c:v>
                </c:pt>
                <c:pt idx="1">
                  <c:v>2020</c:v>
                </c:pt>
                <c:pt idx="2">
                  <c:v>2021</c:v>
                </c:pt>
              </c:numCache>
            </c:numRef>
          </c:cat>
          <c:val>
            <c:numRef>
              <c:f>Hoja1!$B$25:$B$27</c:f>
              <c:numCache>
                <c:formatCode>General</c:formatCode>
                <c:ptCount val="3"/>
                <c:pt idx="0">
                  <c:v>47.66</c:v>
                </c:pt>
                <c:pt idx="1">
                  <c:v>43.07</c:v>
                </c:pt>
                <c:pt idx="2">
                  <c:v>49.9</c:v>
                </c:pt>
              </c:numCache>
            </c:numRef>
          </c:val>
          <c:extLst>
            <c:ext xmlns:c16="http://schemas.microsoft.com/office/drawing/2014/chart" uri="{C3380CC4-5D6E-409C-BE32-E72D297353CC}">
              <c16:uniqueId val="{00000003-0BA5-4A7A-9AC9-B25B4C9D9FBE}"/>
            </c:ext>
          </c:extLst>
        </c:ser>
        <c:ser>
          <c:idx val="1"/>
          <c:order val="1"/>
          <c:tx>
            <c:strRef>
              <c:f>Hoja1!$C$24</c:f>
              <c:strCache>
                <c:ptCount val="1"/>
                <c:pt idx="0">
                  <c:v>Tasa de empleo</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Lbl>
              <c:idx val="0"/>
              <c:layout>
                <c:manualLayout>
                  <c:x val="0"/>
                  <c:y val="6.94444444444444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BA5-4A7A-9AC9-B25B4C9D9FBE}"/>
                </c:ext>
              </c:extLst>
            </c:dLbl>
            <c:dLbl>
              <c:idx val="1"/>
              <c:layout>
                <c:manualLayout>
                  <c:x val="0"/>
                  <c:y val="9.25925925925925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BA5-4A7A-9AC9-B25B4C9D9FBE}"/>
                </c:ext>
              </c:extLst>
            </c:dLbl>
            <c:dLbl>
              <c:idx val="2"/>
              <c:layout>
                <c:manualLayout>
                  <c:x val="-2.7777777777777779E-3"/>
                  <c:y val="6.94444444444444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BA5-4A7A-9AC9-B25B4C9D9FB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FF0000"/>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Hoja1!$A$25:$A$27</c:f>
              <c:numCache>
                <c:formatCode>General</c:formatCode>
                <c:ptCount val="3"/>
                <c:pt idx="0">
                  <c:v>2019</c:v>
                </c:pt>
                <c:pt idx="1">
                  <c:v>2020</c:v>
                </c:pt>
                <c:pt idx="2">
                  <c:v>2021</c:v>
                </c:pt>
              </c:numCache>
            </c:numRef>
          </c:cat>
          <c:val>
            <c:numRef>
              <c:f>Hoja1!$C$25:$C$27</c:f>
              <c:numCache>
                <c:formatCode>General</c:formatCode>
                <c:ptCount val="3"/>
                <c:pt idx="0">
                  <c:v>42.61</c:v>
                </c:pt>
                <c:pt idx="1">
                  <c:v>35.380000000000003</c:v>
                </c:pt>
                <c:pt idx="2">
                  <c:v>44</c:v>
                </c:pt>
              </c:numCache>
            </c:numRef>
          </c:val>
          <c:extLst>
            <c:ext xmlns:c16="http://schemas.microsoft.com/office/drawing/2014/chart" uri="{C3380CC4-5D6E-409C-BE32-E72D297353CC}">
              <c16:uniqueId val="{00000007-0BA5-4A7A-9AC9-B25B4C9D9FBE}"/>
            </c:ext>
          </c:extLst>
        </c:ser>
        <c:ser>
          <c:idx val="2"/>
          <c:order val="2"/>
          <c:tx>
            <c:strRef>
              <c:f>Hoja1!$D$24</c:f>
              <c:strCache>
                <c:ptCount val="1"/>
                <c:pt idx="0">
                  <c:v>Tasa de desocupación</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Lbl>
              <c:idx val="0"/>
              <c:layout>
                <c:manualLayout>
                  <c:x val="0"/>
                  <c:y val="7.407407407407407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FF0000"/>
                      </a:solidFill>
                      <a:latin typeface="+mn-lt"/>
                      <a:ea typeface="+mn-ea"/>
                      <a:cs typeface="+mn-cs"/>
                    </a:defRPr>
                  </a:pPr>
                  <a:endParaRPr lang="es-A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BA5-4A7A-9AC9-B25B4C9D9FBE}"/>
                </c:ext>
              </c:extLst>
            </c:dLbl>
            <c:dLbl>
              <c:idx val="1"/>
              <c:layout>
                <c:manualLayout>
                  <c:x val="-1.0185067526415994E-16"/>
                  <c:y val="0.10185185185185176"/>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FF0000"/>
                      </a:solidFill>
                      <a:latin typeface="+mn-lt"/>
                      <a:ea typeface="+mn-ea"/>
                      <a:cs typeface="+mn-cs"/>
                    </a:defRPr>
                  </a:pPr>
                  <a:endParaRPr lang="es-A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BA5-4A7A-9AC9-B25B4C9D9FBE}"/>
                </c:ext>
              </c:extLst>
            </c:dLbl>
            <c:dLbl>
              <c:idx val="2"/>
              <c:layout>
                <c:manualLayout>
                  <c:x val="0"/>
                  <c:y val="8.3333333333333329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FF0000"/>
                      </a:solidFill>
                      <a:latin typeface="+mn-lt"/>
                      <a:ea typeface="+mn-ea"/>
                      <a:cs typeface="+mn-cs"/>
                    </a:defRPr>
                  </a:pPr>
                  <a:endParaRPr lang="es-A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BA5-4A7A-9AC9-B25B4C9D9FB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lt1">
                        <a:lumMod val="85000"/>
                      </a:schemeClr>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Hoja1!$A$25:$A$27</c:f>
              <c:numCache>
                <c:formatCode>General</c:formatCode>
                <c:ptCount val="3"/>
                <c:pt idx="0">
                  <c:v>2019</c:v>
                </c:pt>
                <c:pt idx="1">
                  <c:v>2020</c:v>
                </c:pt>
                <c:pt idx="2">
                  <c:v>2021</c:v>
                </c:pt>
              </c:numCache>
            </c:numRef>
          </c:cat>
          <c:val>
            <c:numRef>
              <c:f>Hoja1!$D$25:$D$27</c:f>
              <c:numCache>
                <c:formatCode>General</c:formatCode>
                <c:ptCount val="3"/>
                <c:pt idx="0">
                  <c:v>10.6</c:v>
                </c:pt>
                <c:pt idx="1">
                  <c:v>17.850000000000001</c:v>
                </c:pt>
                <c:pt idx="2">
                  <c:v>11.8</c:v>
                </c:pt>
              </c:numCache>
            </c:numRef>
          </c:val>
          <c:extLst>
            <c:ext xmlns:c16="http://schemas.microsoft.com/office/drawing/2014/chart" uri="{C3380CC4-5D6E-409C-BE32-E72D297353CC}">
              <c16:uniqueId val="{0000000B-0BA5-4A7A-9AC9-B25B4C9D9FBE}"/>
            </c:ext>
          </c:extLst>
        </c:ser>
        <c:ser>
          <c:idx val="3"/>
          <c:order val="3"/>
          <c:tx>
            <c:strRef>
              <c:f>Hoja1!$E$24</c:f>
              <c:strCache>
                <c:ptCount val="1"/>
                <c:pt idx="0">
                  <c:v>Tasa de subocupación</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Lbl>
              <c:idx val="0"/>
              <c:layout>
                <c:manualLayout>
                  <c:x val="2.7777777777777779E-3"/>
                  <c:y val="8.33333333333333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BA5-4A7A-9AC9-B25B4C9D9FBE}"/>
                </c:ext>
              </c:extLst>
            </c:dLbl>
            <c:dLbl>
              <c:idx val="1"/>
              <c:layout>
                <c:manualLayout>
                  <c:x val="0"/>
                  <c:y val="6.94444444444445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BA5-4A7A-9AC9-B25B4C9D9FBE}"/>
                </c:ext>
              </c:extLst>
            </c:dLbl>
            <c:dLbl>
              <c:idx val="2"/>
              <c:layout>
                <c:manualLayout>
                  <c:x val="2.777777777777676E-3"/>
                  <c:y val="8.33333333333332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0BA5-4A7A-9AC9-B25B4C9D9F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FF0000"/>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Hoja1!$A$25:$A$27</c:f>
              <c:numCache>
                <c:formatCode>General</c:formatCode>
                <c:ptCount val="3"/>
                <c:pt idx="0">
                  <c:v>2019</c:v>
                </c:pt>
                <c:pt idx="1">
                  <c:v>2020</c:v>
                </c:pt>
                <c:pt idx="2">
                  <c:v>2021</c:v>
                </c:pt>
              </c:numCache>
            </c:numRef>
          </c:cat>
          <c:val>
            <c:numRef>
              <c:f>Hoja1!$E$25:$E$27</c:f>
              <c:numCache>
                <c:formatCode>General</c:formatCode>
                <c:ptCount val="3"/>
                <c:pt idx="0">
                  <c:v>10.3</c:v>
                </c:pt>
                <c:pt idx="1">
                  <c:v>8.6999999999999993</c:v>
                </c:pt>
                <c:pt idx="2">
                  <c:v>10.199999999999999</c:v>
                </c:pt>
              </c:numCache>
            </c:numRef>
          </c:val>
          <c:extLst>
            <c:ext xmlns:c16="http://schemas.microsoft.com/office/drawing/2014/chart" uri="{C3380CC4-5D6E-409C-BE32-E72D297353CC}">
              <c16:uniqueId val="{0000000F-0BA5-4A7A-9AC9-B25B4C9D9FBE}"/>
            </c:ext>
          </c:extLst>
        </c:ser>
        <c:dLbls>
          <c:showLegendKey val="0"/>
          <c:showVal val="0"/>
          <c:showCatName val="0"/>
          <c:showSerName val="0"/>
          <c:showPercent val="0"/>
          <c:showBubbleSize val="0"/>
        </c:dLbls>
        <c:gapWidth val="100"/>
        <c:overlap val="-24"/>
        <c:axId val="1132820384"/>
        <c:axId val="1132818208"/>
      </c:barChart>
      <c:catAx>
        <c:axId val="1132820384"/>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s-AR"/>
          </a:p>
        </c:txPr>
        <c:crossAx val="1132818208"/>
        <c:crosses val="autoZero"/>
        <c:auto val="1"/>
        <c:lblAlgn val="ctr"/>
        <c:lblOffset val="100"/>
        <c:noMultiLvlLbl val="0"/>
      </c:catAx>
      <c:valAx>
        <c:axId val="1132818208"/>
        <c:scaling>
          <c:orientation val="minMax"/>
          <c:max val="50"/>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s-AR"/>
          </a:p>
        </c:txPr>
        <c:crossAx val="1132820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s-AR"/>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A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s-ES" dirty="0"/>
              <a:t>Indicadores laborales del </a:t>
            </a:r>
          </a:p>
          <a:p>
            <a:pPr>
              <a:defRPr/>
            </a:pPr>
            <a:r>
              <a:rPr lang="es-ES" dirty="0"/>
              <a:t>Total de Aglomerados Urbanos</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s-AR"/>
        </a:p>
      </c:txPr>
    </c:title>
    <c:autoTitleDeleted val="0"/>
    <c:plotArea>
      <c:layout/>
      <c:barChart>
        <c:barDir val="col"/>
        <c:grouping val="clustered"/>
        <c:varyColors val="0"/>
        <c:ser>
          <c:idx val="0"/>
          <c:order val="0"/>
          <c:tx>
            <c:strRef>
              <c:f>Hoja1!$B$14</c:f>
              <c:strCache>
                <c:ptCount val="1"/>
                <c:pt idx="0">
                  <c:v>Tasa de actividad</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FF0000"/>
                    </a:solidFill>
                    <a:latin typeface="+mn-lt"/>
                    <a:ea typeface="+mn-ea"/>
                    <a:cs typeface="+mn-cs"/>
                  </a:defRPr>
                </a:pPr>
                <a:endParaRPr lang="es-A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Hoja1!$A$15:$A$17</c:f>
              <c:numCache>
                <c:formatCode>General</c:formatCode>
                <c:ptCount val="3"/>
                <c:pt idx="0">
                  <c:v>2019</c:v>
                </c:pt>
                <c:pt idx="1">
                  <c:v>2020</c:v>
                </c:pt>
                <c:pt idx="2">
                  <c:v>2021</c:v>
                </c:pt>
              </c:numCache>
            </c:numRef>
          </c:cat>
          <c:val>
            <c:numRef>
              <c:f>Hoja1!$B$15:$B$17</c:f>
              <c:numCache>
                <c:formatCode>General</c:formatCode>
                <c:ptCount val="3"/>
                <c:pt idx="0">
                  <c:v>47.79</c:v>
                </c:pt>
                <c:pt idx="1">
                  <c:v>38.47</c:v>
                </c:pt>
                <c:pt idx="2">
                  <c:v>45.9</c:v>
                </c:pt>
              </c:numCache>
            </c:numRef>
          </c:val>
          <c:extLst>
            <c:ext xmlns:c16="http://schemas.microsoft.com/office/drawing/2014/chart" uri="{C3380CC4-5D6E-409C-BE32-E72D297353CC}">
              <c16:uniqueId val="{00000000-ABD7-40EE-A548-04530DEC3CBC}"/>
            </c:ext>
          </c:extLst>
        </c:ser>
        <c:ser>
          <c:idx val="1"/>
          <c:order val="1"/>
          <c:tx>
            <c:strRef>
              <c:f>Hoja1!$C$14</c:f>
              <c:strCache>
                <c:ptCount val="1"/>
                <c:pt idx="0">
                  <c:v>Tasa de actividad</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FF0000"/>
                    </a:solidFill>
                    <a:latin typeface="+mn-lt"/>
                    <a:ea typeface="+mn-ea"/>
                    <a:cs typeface="+mn-cs"/>
                  </a:defRPr>
                </a:pPr>
                <a:endParaRPr lang="es-A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Hoja1!$A$15:$A$17</c:f>
              <c:numCache>
                <c:formatCode>General</c:formatCode>
                <c:ptCount val="3"/>
                <c:pt idx="0">
                  <c:v>2019</c:v>
                </c:pt>
                <c:pt idx="1">
                  <c:v>2020</c:v>
                </c:pt>
                <c:pt idx="2">
                  <c:v>2021</c:v>
                </c:pt>
              </c:numCache>
            </c:numRef>
          </c:cat>
          <c:val>
            <c:numRef>
              <c:f>Hoja1!$C$15:$C$17</c:f>
              <c:numCache>
                <c:formatCode>General</c:formatCode>
                <c:ptCount val="3"/>
                <c:pt idx="0">
                  <c:v>42.71</c:v>
                </c:pt>
                <c:pt idx="1">
                  <c:v>33.44</c:v>
                </c:pt>
                <c:pt idx="2">
                  <c:v>41.5</c:v>
                </c:pt>
              </c:numCache>
            </c:numRef>
          </c:val>
          <c:extLst>
            <c:ext xmlns:c16="http://schemas.microsoft.com/office/drawing/2014/chart" uri="{C3380CC4-5D6E-409C-BE32-E72D297353CC}">
              <c16:uniqueId val="{00000001-ABD7-40EE-A548-04530DEC3CBC}"/>
            </c:ext>
          </c:extLst>
        </c:ser>
        <c:ser>
          <c:idx val="2"/>
          <c:order val="2"/>
          <c:tx>
            <c:strRef>
              <c:f>Hoja1!$D$14</c:f>
              <c:strCache>
                <c:ptCount val="1"/>
                <c:pt idx="0">
                  <c:v>Tasa de desocupación</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FF0000"/>
                    </a:solidFill>
                    <a:latin typeface="+mn-lt"/>
                    <a:ea typeface="+mn-ea"/>
                    <a:cs typeface="+mn-cs"/>
                  </a:defRPr>
                </a:pPr>
                <a:endParaRPr lang="es-A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Hoja1!$A$15:$A$17</c:f>
              <c:numCache>
                <c:formatCode>General</c:formatCode>
                <c:ptCount val="3"/>
                <c:pt idx="0">
                  <c:v>2019</c:v>
                </c:pt>
                <c:pt idx="1">
                  <c:v>2020</c:v>
                </c:pt>
                <c:pt idx="2">
                  <c:v>2021</c:v>
                </c:pt>
              </c:numCache>
            </c:numRef>
          </c:cat>
          <c:val>
            <c:numRef>
              <c:f>Hoja1!$D$15:$D$17</c:f>
              <c:numCache>
                <c:formatCode>General</c:formatCode>
                <c:ptCount val="3"/>
                <c:pt idx="0">
                  <c:v>10.64</c:v>
                </c:pt>
                <c:pt idx="1">
                  <c:v>13.08</c:v>
                </c:pt>
                <c:pt idx="2">
                  <c:v>9.6</c:v>
                </c:pt>
              </c:numCache>
            </c:numRef>
          </c:val>
          <c:extLst>
            <c:ext xmlns:c16="http://schemas.microsoft.com/office/drawing/2014/chart" uri="{C3380CC4-5D6E-409C-BE32-E72D297353CC}">
              <c16:uniqueId val="{00000002-ABD7-40EE-A548-04530DEC3CBC}"/>
            </c:ext>
          </c:extLst>
        </c:ser>
        <c:ser>
          <c:idx val="3"/>
          <c:order val="3"/>
          <c:tx>
            <c:strRef>
              <c:f>Hoja1!$E$14</c:f>
              <c:strCache>
                <c:ptCount val="1"/>
                <c:pt idx="0">
                  <c:v>Tasa de Subocupacion</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FF0000"/>
                    </a:solidFill>
                    <a:latin typeface="+mn-lt"/>
                    <a:ea typeface="+mn-ea"/>
                    <a:cs typeface="+mn-cs"/>
                  </a:defRPr>
                </a:pPr>
                <a:endParaRPr lang="es-A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Hoja1!$A$15:$A$17</c:f>
              <c:numCache>
                <c:formatCode>General</c:formatCode>
                <c:ptCount val="3"/>
                <c:pt idx="0">
                  <c:v>2019</c:v>
                </c:pt>
                <c:pt idx="1">
                  <c:v>2020</c:v>
                </c:pt>
                <c:pt idx="2">
                  <c:v>2021</c:v>
                </c:pt>
              </c:numCache>
            </c:numRef>
          </c:cat>
          <c:val>
            <c:numRef>
              <c:f>Hoja1!$E$15:$E$17</c:f>
              <c:numCache>
                <c:formatCode>General</c:formatCode>
                <c:ptCount val="3"/>
                <c:pt idx="0">
                  <c:v>13.1</c:v>
                </c:pt>
                <c:pt idx="1">
                  <c:v>9.6</c:v>
                </c:pt>
                <c:pt idx="2">
                  <c:v>12.4</c:v>
                </c:pt>
              </c:numCache>
            </c:numRef>
          </c:val>
          <c:extLst>
            <c:ext xmlns:c16="http://schemas.microsoft.com/office/drawing/2014/chart" uri="{C3380CC4-5D6E-409C-BE32-E72D297353CC}">
              <c16:uniqueId val="{00000003-ABD7-40EE-A548-04530DEC3CBC}"/>
            </c:ext>
          </c:extLst>
        </c:ser>
        <c:dLbls>
          <c:dLblPos val="inEnd"/>
          <c:showLegendKey val="0"/>
          <c:showVal val="1"/>
          <c:showCatName val="0"/>
          <c:showSerName val="0"/>
          <c:showPercent val="0"/>
          <c:showBubbleSize val="0"/>
        </c:dLbls>
        <c:gapWidth val="100"/>
        <c:overlap val="-24"/>
        <c:axId val="1132813856"/>
        <c:axId val="1132814400"/>
      </c:barChart>
      <c:catAx>
        <c:axId val="1132813856"/>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s-AR"/>
          </a:p>
        </c:txPr>
        <c:crossAx val="1132814400"/>
        <c:crosses val="autoZero"/>
        <c:auto val="1"/>
        <c:lblAlgn val="ctr"/>
        <c:lblOffset val="100"/>
        <c:noMultiLvlLbl val="0"/>
      </c:catAx>
      <c:valAx>
        <c:axId val="1132814400"/>
        <c:scaling>
          <c:orientation val="minMax"/>
          <c:max val="50"/>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s-AR"/>
          </a:p>
        </c:txPr>
        <c:crossAx val="1132813856"/>
        <c:crosses val="autoZero"/>
        <c:crossBetween val="between"/>
      </c:valAx>
      <c:spPr>
        <a:noFill/>
        <a:ln>
          <a:noFill/>
        </a:ln>
        <a:effectLst/>
      </c:spPr>
    </c:plotArea>
    <c:legend>
      <c:legendPos val="b"/>
      <c:layout>
        <c:manualLayout>
          <c:xMode val="edge"/>
          <c:yMode val="edge"/>
          <c:x val="2.5133639545056867E-2"/>
          <c:y val="0.84606372120151663"/>
          <c:w val="0.93584383202099741"/>
          <c:h val="0.1493066491688538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s-AR"/>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A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s-ES"/>
              <a:t>Evolución del empleo asalariado registrado</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s-AR"/>
        </a:p>
      </c:txPr>
    </c:title>
    <c:autoTitleDeleted val="0"/>
    <c:plotArea>
      <c:layout/>
      <c:lineChart>
        <c:grouping val="standard"/>
        <c:varyColors val="0"/>
        <c:ser>
          <c:idx val="0"/>
          <c:order val="0"/>
          <c:tx>
            <c:strRef>
              <c:f>Hoja3!$B$89</c:f>
              <c:strCache>
                <c:ptCount val="1"/>
                <c:pt idx="0">
                  <c:v>Gran Rosario</c:v>
                </c:pt>
              </c:strCache>
            </c:strRef>
          </c:tx>
          <c:spPr>
            <a:ln w="34925" cap="rnd">
              <a:solidFill>
                <a:schemeClr val="accent1"/>
              </a:solidFill>
              <a:round/>
            </a:ln>
            <a:effectLst>
              <a:outerShdw blurRad="57150" dist="19050" dir="5400000" algn="ctr" rotWithShape="0">
                <a:srgbClr val="000000">
                  <a:alpha val="63000"/>
                </a:srgbClr>
              </a:outerShdw>
            </a:effectLst>
          </c:spPr>
          <c:marker>
            <c:symbol val="plus"/>
            <c:size val="5"/>
            <c:spPr>
              <a:noFill/>
              <a:ln w="9525">
                <a:solidFill>
                  <a:schemeClr val="accent1"/>
                </a:solidFill>
                <a:round/>
              </a:ln>
              <a:effectLst>
                <a:outerShdw blurRad="57150" dist="19050" dir="5400000" algn="ctr" rotWithShape="0">
                  <a:srgbClr val="000000">
                    <a:alpha val="63000"/>
                  </a:srgbClr>
                </a:outerShdw>
              </a:effectLst>
            </c:spPr>
          </c:marker>
          <c:dLbls>
            <c:dLbl>
              <c:idx val="29"/>
              <c:layout>
                <c:manualLayout>
                  <c:x val="-2.2237663422749947E-2"/>
                  <c:y val="-5.86886833950594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FA9-403A-B19D-0F4BEFDBE46C}"/>
                </c:ext>
              </c:extLst>
            </c:dLbl>
            <c:dLbl>
              <c:idx val="57"/>
              <c:layout>
                <c:manualLayout>
                  <c:x val="-5.5594158556874869E-3"/>
                  <c:y val="-6.96928115316331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FA9-403A-B19D-0F4BEFDBE46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FF0000"/>
                    </a:solidFill>
                    <a:latin typeface="+mn-lt"/>
                    <a:ea typeface="+mn-ea"/>
                    <a:cs typeface="+mn-cs"/>
                  </a:defRPr>
                </a:pPr>
                <a:endParaRPr lang="es-AR"/>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Hoja3!$A$189:$A$247</c:f>
              <c:numCache>
                <c:formatCode>mmm\-yy</c:formatCode>
                <c:ptCount val="59"/>
                <c:pt idx="1">
                  <c:v>42705</c:v>
                </c:pt>
                <c:pt idx="2">
                  <c:v>42736</c:v>
                </c:pt>
                <c:pt idx="3">
                  <c:v>42767</c:v>
                </c:pt>
                <c:pt idx="4">
                  <c:v>42795</c:v>
                </c:pt>
                <c:pt idx="5">
                  <c:v>42826</c:v>
                </c:pt>
                <c:pt idx="6">
                  <c:v>42856</c:v>
                </c:pt>
                <c:pt idx="7">
                  <c:v>42887</c:v>
                </c:pt>
                <c:pt idx="8">
                  <c:v>42917</c:v>
                </c:pt>
                <c:pt idx="9">
                  <c:v>42948</c:v>
                </c:pt>
                <c:pt idx="10">
                  <c:v>42979</c:v>
                </c:pt>
                <c:pt idx="11">
                  <c:v>43009</c:v>
                </c:pt>
                <c:pt idx="12">
                  <c:v>43040</c:v>
                </c:pt>
                <c:pt idx="13">
                  <c:v>43070</c:v>
                </c:pt>
                <c:pt idx="14">
                  <c:v>43101</c:v>
                </c:pt>
                <c:pt idx="15">
                  <c:v>43132</c:v>
                </c:pt>
                <c:pt idx="16">
                  <c:v>43160</c:v>
                </c:pt>
                <c:pt idx="17">
                  <c:v>43191</c:v>
                </c:pt>
                <c:pt idx="18">
                  <c:v>43221</c:v>
                </c:pt>
                <c:pt idx="19">
                  <c:v>43252</c:v>
                </c:pt>
                <c:pt idx="20">
                  <c:v>43282</c:v>
                </c:pt>
                <c:pt idx="21">
                  <c:v>43313</c:v>
                </c:pt>
                <c:pt idx="22">
                  <c:v>43344</c:v>
                </c:pt>
                <c:pt idx="23">
                  <c:v>43374</c:v>
                </c:pt>
                <c:pt idx="24">
                  <c:v>43405</c:v>
                </c:pt>
                <c:pt idx="25">
                  <c:v>43435</c:v>
                </c:pt>
                <c:pt idx="26">
                  <c:v>43466</c:v>
                </c:pt>
                <c:pt idx="27">
                  <c:v>43497</c:v>
                </c:pt>
                <c:pt idx="28">
                  <c:v>43525</c:v>
                </c:pt>
                <c:pt idx="29">
                  <c:v>43556</c:v>
                </c:pt>
                <c:pt idx="30">
                  <c:v>43586</c:v>
                </c:pt>
                <c:pt idx="31">
                  <c:v>43617</c:v>
                </c:pt>
                <c:pt idx="32">
                  <c:v>43647</c:v>
                </c:pt>
                <c:pt idx="33">
                  <c:v>43678</c:v>
                </c:pt>
                <c:pt idx="34">
                  <c:v>43709</c:v>
                </c:pt>
                <c:pt idx="35">
                  <c:v>43739</c:v>
                </c:pt>
                <c:pt idx="36">
                  <c:v>43770</c:v>
                </c:pt>
                <c:pt idx="37">
                  <c:v>43800</c:v>
                </c:pt>
                <c:pt idx="38">
                  <c:v>43831</c:v>
                </c:pt>
                <c:pt idx="39">
                  <c:v>43862</c:v>
                </c:pt>
                <c:pt idx="40">
                  <c:v>43891</c:v>
                </c:pt>
                <c:pt idx="41">
                  <c:v>43922</c:v>
                </c:pt>
                <c:pt idx="42">
                  <c:v>43952</c:v>
                </c:pt>
                <c:pt idx="43">
                  <c:v>43983</c:v>
                </c:pt>
                <c:pt idx="44">
                  <c:v>44013</c:v>
                </c:pt>
                <c:pt idx="45">
                  <c:v>44044</c:v>
                </c:pt>
                <c:pt idx="46">
                  <c:v>44075</c:v>
                </c:pt>
                <c:pt idx="47">
                  <c:v>44105</c:v>
                </c:pt>
                <c:pt idx="48">
                  <c:v>44136</c:v>
                </c:pt>
                <c:pt idx="49">
                  <c:v>44166</c:v>
                </c:pt>
                <c:pt idx="50">
                  <c:v>44197</c:v>
                </c:pt>
                <c:pt idx="51">
                  <c:v>44228</c:v>
                </c:pt>
                <c:pt idx="52">
                  <c:v>44256</c:v>
                </c:pt>
                <c:pt idx="53">
                  <c:v>44287</c:v>
                </c:pt>
                <c:pt idx="54">
                  <c:v>44317</c:v>
                </c:pt>
                <c:pt idx="55">
                  <c:v>44348</c:v>
                </c:pt>
                <c:pt idx="56">
                  <c:v>44378</c:v>
                </c:pt>
                <c:pt idx="57">
                  <c:v>44409</c:v>
                </c:pt>
                <c:pt idx="58">
                  <c:v>44440</c:v>
                </c:pt>
              </c:numCache>
            </c:numRef>
          </c:cat>
          <c:val>
            <c:numRef>
              <c:f>Hoja3!$B$189:$B$247</c:f>
              <c:numCache>
                <c:formatCode>0.0</c:formatCode>
                <c:ptCount val="59"/>
                <c:pt idx="0" formatCode="General">
                  <c:v>0</c:v>
                </c:pt>
                <c:pt idx="1">
                  <c:v>125.87984308892067</c:v>
                </c:pt>
                <c:pt idx="2">
                  <c:v>127.24333042776718</c:v>
                </c:pt>
                <c:pt idx="3">
                  <c:v>126.8904746236207</c:v>
                </c:pt>
                <c:pt idx="4">
                  <c:v>126.96582556240212</c:v>
                </c:pt>
                <c:pt idx="5">
                  <c:v>127.12919653697833</c:v>
                </c:pt>
                <c:pt idx="6">
                  <c:v>127.31049810728378</c:v>
                </c:pt>
                <c:pt idx="7">
                  <c:v>127.03945240811147</c:v>
                </c:pt>
                <c:pt idx="8">
                  <c:v>127.36705094757104</c:v>
                </c:pt>
                <c:pt idx="9">
                  <c:v>127.56463510456734</c:v>
                </c:pt>
                <c:pt idx="10">
                  <c:v>127.78315822638979</c:v>
                </c:pt>
                <c:pt idx="11">
                  <c:v>128.44698578604559</c:v>
                </c:pt>
                <c:pt idx="12">
                  <c:v>129.61268648326592</c:v>
                </c:pt>
                <c:pt idx="13">
                  <c:v>129.67570164769927</c:v>
                </c:pt>
                <c:pt idx="14">
                  <c:v>130.26059272500612</c:v>
                </c:pt>
                <c:pt idx="15">
                  <c:v>130.44173553212994</c:v>
                </c:pt>
                <c:pt idx="16">
                  <c:v>130.96852534833803</c:v>
                </c:pt>
                <c:pt idx="17">
                  <c:v>130.77136286509622</c:v>
                </c:pt>
                <c:pt idx="18">
                  <c:v>130.78288748164994</c:v>
                </c:pt>
                <c:pt idx="19">
                  <c:v>130.21236138028303</c:v>
                </c:pt>
                <c:pt idx="20">
                  <c:v>129.81812409940201</c:v>
                </c:pt>
                <c:pt idx="21">
                  <c:v>129.03113185289837</c:v>
                </c:pt>
                <c:pt idx="22">
                  <c:v>128.28684661659341</c:v>
                </c:pt>
                <c:pt idx="23">
                  <c:v>128.16074757394426</c:v>
                </c:pt>
                <c:pt idx="24">
                  <c:v>128.23739297413277</c:v>
                </c:pt>
                <c:pt idx="25">
                  <c:v>128.46916469353184</c:v>
                </c:pt>
                <c:pt idx="26">
                  <c:v>128.16781515755827</c:v>
                </c:pt>
                <c:pt idx="27">
                  <c:v>128.03223149046582</c:v>
                </c:pt>
                <c:pt idx="28">
                  <c:v>127.72801675765929</c:v>
                </c:pt>
                <c:pt idx="29">
                  <c:v>126.9522711479209</c:v>
                </c:pt>
                <c:pt idx="30">
                  <c:v>127.21007105531928</c:v>
                </c:pt>
                <c:pt idx="31">
                  <c:v>126.61705479209806</c:v>
                </c:pt>
                <c:pt idx="32">
                  <c:v>126.17579047365513</c:v>
                </c:pt>
                <c:pt idx="33">
                  <c:v>125.78397871353646</c:v>
                </c:pt>
                <c:pt idx="34">
                  <c:v>125.56269176181637</c:v>
                </c:pt>
                <c:pt idx="35">
                  <c:v>124.81571367997572</c:v>
                </c:pt>
                <c:pt idx="36">
                  <c:v>125.00662975240647</c:v>
                </c:pt>
                <c:pt idx="37">
                  <c:v>123.53225739177452</c:v>
                </c:pt>
                <c:pt idx="38">
                  <c:v>124.2282587645186</c:v>
                </c:pt>
                <c:pt idx="39">
                  <c:v>124.03058313174056</c:v>
                </c:pt>
                <c:pt idx="40">
                  <c:v>123.31994122354644</c:v>
                </c:pt>
                <c:pt idx="41">
                  <c:v>122.60607291378864</c:v>
                </c:pt>
                <c:pt idx="42">
                  <c:v>121.97226116984059</c:v>
                </c:pt>
                <c:pt idx="43">
                  <c:v>121.65523525043089</c:v>
                </c:pt>
                <c:pt idx="44">
                  <c:v>121.65683984106984</c:v>
                </c:pt>
                <c:pt idx="45">
                  <c:v>121.96309959187008</c:v>
                </c:pt>
                <c:pt idx="46">
                  <c:v>122.14444538111583</c:v>
                </c:pt>
                <c:pt idx="47">
                  <c:v>122.47183737657738</c:v>
                </c:pt>
                <c:pt idx="48">
                  <c:v>122.85632918848371</c:v>
                </c:pt>
                <c:pt idx="49">
                  <c:v>122.64785482032305</c:v>
                </c:pt>
                <c:pt idx="50">
                  <c:v>123.5665471818569</c:v>
                </c:pt>
                <c:pt idx="51">
                  <c:v>124.36489547161484</c:v>
                </c:pt>
                <c:pt idx="52">
                  <c:v>124.86946338163646</c:v>
                </c:pt>
                <c:pt idx="53">
                  <c:v>125.37608258484572</c:v>
                </c:pt>
                <c:pt idx="54">
                  <c:v>125.58246133933186</c:v>
                </c:pt>
                <c:pt idx="55">
                  <c:v>125.62512979461549</c:v>
                </c:pt>
                <c:pt idx="56">
                  <c:v>126.06616366047835</c:v>
                </c:pt>
                <c:pt idx="57">
                  <c:v>126.67850111816828</c:v>
                </c:pt>
                <c:pt idx="58">
                  <c:v>127.13874442655268</c:v>
                </c:pt>
              </c:numCache>
            </c:numRef>
          </c:val>
          <c:smooth val="0"/>
          <c:extLst>
            <c:ext xmlns:c16="http://schemas.microsoft.com/office/drawing/2014/chart" uri="{C3380CC4-5D6E-409C-BE32-E72D297353CC}">
              <c16:uniqueId val="{00000002-5FA9-403A-B19D-0F4BEFDBE46C}"/>
            </c:ext>
          </c:extLst>
        </c:ser>
        <c:dLbls>
          <c:showLegendKey val="0"/>
          <c:showVal val="0"/>
          <c:showCatName val="0"/>
          <c:showSerName val="0"/>
          <c:showPercent val="0"/>
          <c:showBubbleSize val="0"/>
        </c:dLbls>
        <c:marker val="1"/>
        <c:smooth val="0"/>
        <c:axId val="1286937424"/>
        <c:axId val="1286939056"/>
      </c:lineChart>
      <c:dateAx>
        <c:axId val="1286937424"/>
        <c:scaling>
          <c:orientation val="minMax"/>
        </c:scaling>
        <c:delete val="0"/>
        <c:axPos val="b"/>
        <c:numFmt formatCode="mmm\-yy" sourceLinked="1"/>
        <c:majorTickMark val="out"/>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s-AR"/>
          </a:p>
        </c:txPr>
        <c:crossAx val="1286939056"/>
        <c:crosses val="autoZero"/>
        <c:auto val="1"/>
        <c:lblOffset val="100"/>
        <c:baseTimeUnit val="months"/>
      </c:dateAx>
      <c:valAx>
        <c:axId val="1286939056"/>
        <c:scaling>
          <c:orientation val="minMax"/>
          <c:max val="135"/>
          <c:min val="115"/>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s-AR"/>
          </a:p>
        </c:txPr>
        <c:crossAx val="1286937424"/>
        <c:crosses val="autoZero"/>
        <c:crossBetween val="between"/>
        <c:majorUnit val="5"/>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s-AR"/>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A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s-AR" sz="1400"/>
              <a:t>Variación % del ingreso laboral real promedio según categoría ocupacional</a:t>
            </a:r>
          </a:p>
          <a:p>
            <a:pPr>
              <a:defRPr/>
            </a:pPr>
            <a:r>
              <a:rPr lang="es-AR" sz="1400"/>
              <a:t>- 2020 vs 2019 -</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s-AR"/>
        </a:p>
      </c:txPr>
    </c:title>
    <c:autoTitleDeleted val="0"/>
    <c:plotArea>
      <c:layout>
        <c:manualLayout>
          <c:layoutTarget val="inner"/>
          <c:xMode val="edge"/>
          <c:yMode val="edge"/>
          <c:x val="0.10979827804130615"/>
          <c:y val="0.28749749385959489"/>
          <c:w val="0.85805862799101618"/>
          <c:h val="0.36552989486054882"/>
        </c:manualLayout>
      </c:layout>
      <c:barChart>
        <c:barDir val="col"/>
        <c:grouping val="clustered"/>
        <c:varyColors val="0"/>
        <c:ser>
          <c:idx val="0"/>
          <c:order val="0"/>
          <c:tx>
            <c:strRef>
              <c:f>'[Transiciones cat ocupaciones resumen 2019-2020.xlsx]Indicadores grales'!$B$180</c:f>
              <c:strCache>
                <c:ptCount val="1"/>
                <c:pt idx="0">
                  <c:v>TAU</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'[Transiciones cat ocupaciones resumen 2019-2020.xlsx]Indicadores grales'!$A$181:$A$184</c:f>
              <c:strCache>
                <c:ptCount val="4"/>
                <c:pt idx="0">
                  <c:v>Asalariado formal</c:v>
                </c:pt>
                <c:pt idx="1">
                  <c:v>Asalariado informal</c:v>
                </c:pt>
                <c:pt idx="2">
                  <c:v>Cuentapropia calificado o patrón</c:v>
                </c:pt>
                <c:pt idx="3">
                  <c:v>Cuentapropia no calificado</c:v>
                </c:pt>
              </c:strCache>
            </c:strRef>
          </c:cat>
          <c:val>
            <c:numRef>
              <c:f>'[Transiciones cat ocupaciones resumen 2019-2020.xlsx]Indicadores grales'!$B$181:$B$184</c:f>
              <c:numCache>
                <c:formatCode>0.0%</c:formatCode>
                <c:ptCount val="4"/>
                <c:pt idx="0">
                  <c:v>-3.2747208205493261E-2</c:v>
                </c:pt>
                <c:pt idx="1">
                  <c:v>-5.9040984031983434E-2</c:v>
                </c:pt>
                <c:pt idx="2">
                  <c:v>-0.24486501665048466</c:v>
                </c:pt>
                <c:pt idx="3">
                  <c:v>-0.18826304177625341</c:v>
                </c:pt>
              </c:numCache>
            </c:numRef>
          </c:val>
          <c:extLst>
            <c:ext xmlns:c16="http://schemas.microsoft.com/office/drawing/2014/chart" uri="{C3380CC4-5D6E-409C-BE32-E72D297353CC}">
              <c16:uniqueId val="{00000000-C4BA-4139-9C9E-19597DA57A34}"/>
            </c:ext>
          </c:extLst>
        </c:ser>
        <c:ser>
          <c:idx val="1"/>
          <c:order val="1"/>
          <c:tx>
            <c:strRef>
              <c:f>'[Transiciones cat ocupaciones resumen 2019-2020.xlsx]Indicadores grales'!$C$180</c:f>
              <c:strCache>
                <c:ptCount val="1"/>
                <c:pt idx="0">
                  <c:v>AGR</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'[Transiciones cat ocupaciones resumen 2019-2020.xlsx]Indicadores grales'!$A$181:$A$184</c:f>
              <c:strCache>
                <c:ptCount val="4"/>
                <c:pt idx="0">
                  <c:v>Asalariado formal</c:v>
                </c:pt>
                <c:pt idx="1">
                  <c:v>Asalariado informal</c:v>
                </c:pt>
                <c:pt idx="2">
                  <c:v>Cuentapropia calificado o patrón</c:v>
                </c:pt>
                <c:pt idx="3">
                  <c:v>Cuentapropia no calificado</c:v>
                </c:pt>
              </c:strCache>
            </c:strRef>
          </c:cat>
          <c:val>
            <c:numRef>
              <c:f>'[Transiciones cat ocupaciones resumen 2019-2020.xlsx]Indicadores grales'!$C$181:$C$184</c:f>
              <c:numCache>
                <c:formatCode>0.0%</c:formatCode>
                <c:ptCount val="4"/>
                <c:pt idx="0">
                  <c:v>-2.370914358463927E-2</c:v>
                </c:pt>
                <c:pt idx="1">
                  <c:v>-7.3749427303042125E-2</c:v>
                </c:pt>
                <c:pt idx="2">
                  <c:v>-0.3085554696565096</c:v>
                </c:pt>
                <c:pt idx="3">
                  <c:v>-0.19153488063146584</c:v>
                </c:pt>
              </c:numCache>
            </c:numRef>
          </c:val>
          <c:extLst>
            <c:ext xmlns:c16="http://schemas.microsoft.com/office/drawing/2014/chart" uri="{C3380CC4-5D6E-409C-BE32-E72D297353CC}">
              <c16:uniqueId val="{00000001-C4BA-4139-9C9E-19597DA57A34}"/>
            </c:ext>
          </c:extLst>
        </c:ser>
        <c:dLbls>
          <c:showLegendKey val="0"/>
          <c:showVal val="0"/>
          <c:showCatName val="0"/>
          <c:showSerName val="0"/>
          <c:showPercent val="0"/>
          <c:showBubbleSize val="0"/>
        </c:dLbls>
        <c:gapWidth val="100"/>
        <c:overlap val="-24"/>
        <c:axId val="1192191328"/>
        <c:axId val="1192189152"/>
      </c:barChart>
      <c:catAx>
        <c:axId val="1192191328"/>
        <c:scaling>
          <c:orientation val="minMax"/>
        </c:scaling>
        <c:delete val="0"/>
        <c:axPos val="b"/>
        <c:numFmt formatCode="General" sourceLinked="1"/>
        <c:majorTickMark val="none"/>
        <c:minorTickMark val="none"/>
        <c:tickLblPos val="low"/>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s-AR"/>
          </a:p>
        </c:txPr>
        <c:crossAx val="1192189152"/>
        <c:crosses val="autoZero"/>
        <c:auto val="1"/>
        <c:lblAlgn val="ctr"/>
        <c:lblOffset val="100"/>
        <c:noMultiLvlLbl val="0"/>
      </c:catAx>
      <c:valAx>
        <c:axId val="1192189152"/>
        <c:scaling>
          <c:orientation val="minMax"/>
        </c:scaling>
        <c:delete val="0"/>
        <c:axPos val="l"/>
        <c:majorGridlines>
          <c:spPr>
            <a:ln w="9525" cap="flat" cmpd="sng" algn="ctr">
              <a:solidFill>
                <a:schemeClr val="lt1">
                  <a:lumMod val="95000"/>
                  <a:alpha val="1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s-AR"/>
          </a:p>
        </c:txPr>
        <c:crossAx val="1192191328"/>
        <c:crosses val="autoZero"/>
        <c:crossBetween val="between"/>
      </c:valAx>
      <c:spPr>
        <a:noFill/>
        <a:ln>
          <a:noFill/>
        </a:ln>
        <a:effectLst/>
      </c:spPr>
    </c:plotArea>
    <c:legend>
      <c:legendPos val="b"/>
      <c:layout>
        <c:manualLayout>
          <c:xMode val="edge"/>
          <c:yMode val="edge"/>
          <c:x val="0.430130278237708"/>
          <c:y val="0.85066120035427739"/>
          <c:w val="0.26188320060175924"/>
          <c:h val="6.4457813729183855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s-AR"/>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A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s-AR" dirty="0"/>
              <a:t>Variación % del ingreso laboral real promedio</a:t>
            </a:r>
            <a:r>
              <a:rPr lang="es-AR" baseline="0" dirty="0"/>
              <a:t> </a:t>
            </a:r>
            <a:r>
              <a:rPr lang="es-AR" dirty="0"/>
              <a:t>según </a:t>
            </a:r>
            <a:r>
              <a:rPr lang="es-AR" dirty="0" err="1"/>
              <a:t>deciles</a:t>
            </a:r>
            <a:r>
              <a:rPr lang="es-AR" dirty="0"/>
              <a:t> de ingreso.</a:t>
            </a:r>
          </a:p>
          <a:p>
            <a:pPr>
              <a:defRPr/>
            </a:pPr>
            <a:r>
              <a:rPr lang="es-AR" dirty="0"/>
              <a:t>- 2020 vs 2019 -</a:t>
            </a:r>
          </a:p>
        </c:rich>
      </c:tx>
      <c:layout>
        <c:manualLayout>
          <c:xMode val="edge"/>
          <c:yMode val="edge"/>
          <c:x val="0.13062900211403533"/>
          <c:y val="3.7499999999999999E-2"/>
        </c:manualLayout>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s-AR"/>
        </a:p>
      </c:txPr>
    </c:title>
    <c:autoTitleDeleted val="0"/>
    <c:plotArea>
      <c:layout/>
      <c:barChart>
        <c:barDir val="col"/>
        <c:grouping val="clustered"/>
        <c:varyColors val="0"/>
        <c:ser>
          <c:idx val="0"/>
          <c:order val="0"/>
          <c:tx>
            <c:v>TAU</c:v>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'[Transiciones cat ocupaciones resumen 2019-2020.xlsx]Indicadores grales'!$A$160:$A$169</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'[Transiciones cat ocupaciones resumen 2019-2020.xlsx]Indicadores grales'!$D$160:$D$169</c:f>
              <c:numCache>
                <c:formatCode>0.0%</c:formatCode>
                <c:ptCount val="10"/>
                <c:pt idx="0">
                  <c:v>-0.2242277692532515</c:v>
                </c:pt>
                <c:pt idx="1">
                  <c:v>-8.7033980707126424E-2</c:v>
                </c:pt>
                <c:pt idx="2">
                  <c:v>-6.144502417251585E-2</c:v>
                </c:pt>
                <c:pt idx="3">
                  <c:v>-6.6898346509200346E-2</c:v>
                </c:pt>
                <c:pt idx="4">
                  <c:v>-7.1538993055148992E-2</c:v>
                </c:pt>
                <c:pt idx="5">
                  <c:v>-3.7010258691550613E-2</c:v>
                </c:pt>
                <c:pt idx="6">
                  <c:v>-6.9011208588285133E-2</c:v>
                </c:pt>
                <c:pt idx="7">
                  <c:v>-5.1048833833748586E-2</c:v>
                </c:pt>
                <c:pt idx="8">
                  <c:v>-4.0121912109626345E-2</c:v>
                </c:pt>
                <c:pt idx="9">
                  <c:v>-6.5170379941298817E-2</c:v>
                </c:pt>
              </c:numCache>
            </c:numRef>
          </c:val>
          <c:extLst>
            <c:ext xmlns:c16="http://schemas.microsoft.com/office/drawing/2014/chart" uri="{C3380CC4-5D6E-409C-BE32-E72D297353CC}">
              <c16:uniqueId val="{00000000-9089-4AC1-814C-2745D132E574}"/>
            </c:ext>
          </c:extLst>
        </c:ser>
        <c:ser>
          <c:idx val="1"/>
          <c:order val="1"/>
          <c:tx>
            <c:v>AGR</c:v>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'[Transiciones cat ocupaciones resumen 2019-2020.xlsx]Indicadores grales'!$A$160:$A$169</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'[Transiciones cat ocupaciones resumen 2019-2020.xlsx]Indicadores grales'!$G$160:$G$169</c:f>
              <c:numCache>
                <c:formatCode>0.0%</c:formatCode>
                <c:ptCount val="10"/>
                <c:pt idx="0">
                  <c:v>-0.28237190586680805</c:v>
                </c:pt>
                <c:pt idx="1">
                  <c:v>-5.8788099900957902E-2</c:v>
                </c:pt>
                <c:pt idx="2">
                  <c:v>-9.6089455602537011E-2</c:v>
                </c:pt>
                <c:pt idx="3">
                  <c:v>-6.3117447043146591E-2</c:v>
                </c:pt>
                <c:pt idx="4">
                  <c:v>-6.0011611275838872E-2</c:v>
                </c:pt>
                <c:pt idx="5">
                  <c:v>-4.6623693896690854E-2</c:v>
                </c:pt>
                <c:pt idx="6">
                  <c:v>-8.5601524005927798E-2</c:v>
                </c:pt>
                <c:pt idx="7">
                  <c:v>-4.3046394165226154E-2</c:v>
                </c:pt>
                <c:pt idx="8">
                  <c:v>-3.7400520901074263E-2</c:v>
                </c:pt>
                <c:pt idx="9">
                  <c:v>-9.9418391169546871E-2</c:v>
                </c:pt>
              </c:numCache>
            </c:numRef>
          </c:val>
          <c:extLst>
            <c:ext xmlns:c16="http://schemas.microsoft.com/office/drawing/2014/chart" uri="{C3380CC4-5D6E-409C-BE32-E72D297353CC}">
              <c16:uniqueId val="{00000001-9089-4AC1-814C-2745D132E574}"/>
            </c:ext>
          </c:extLst>
        </c:ser>
        <c:dLbls>
          <c:showLegendKey val="0"/>
          <c:showVal val="0"/>
          <c:showCatName val="0"/>
          <c:showSerName val="0"/>
          <c:showPercent val="0"/>
          <c:showBubbleSize val="0"/>
        </c:dLbls>
        <c:gapWidth val="100"/>
        <c:overlap val="-24"/>
        <c:axId val="1192191872"/>
        <c:axId val="1192192416"/>
      </c:barChart>
      <c:catAx>
        <c:axId val="1192191872"/>
        <c:scaling>
          <c:orientation val="minMax"/>
        </c:scaling>
        <c:delete val="0"/>
        <c:axPos val="b"/>
        <c:title>
          <c:tx>
            <c:rich>
              <a:bodyPr rot="0" spcFirstLastPara="1" vertOverflow="ellipsis" vert="horz" wrap="square" anchor="ctr" anchorCtr="1"/>
              <a:lstStyle/>
              <a:p>
                <a:pPr>
                  <a:defRPr sz="1200" b="1" i="0" u="none" strike="noStrike" kern="1200" cap="all" baseline="0">
                    <a:solidFill>
                      <a:schemeClr val="lt1">
                        <a:lumMod val="85000"/>
                      </a:schemeClr>
                    </a:solidFill>
                    <a:latin typeface="+mn-lt"/>
                    <a:ea typeface="+mn-ea"/>
                    <a:cs typeface="+mn-cs"/>
                  </a:defRPr>
                </a:pPr>
                <a:r>
                  <a:rPr lang="es-AR" sz="1200"/>
                  <a:t>Decil de ingreso de la ocupación principal</a:t>
                </a:r>
              </a:p>
            </c:rich>
          </c:tx>
          <c:overlay val="0"/>
          <c:spPr>
            <a:noFill/>
            <a:ln>
              <a:noFill/>
            </a:ln>
            <a:effectLst/>
          </c:spPr>
          <c:txPr>
            <a:bodyPr rot="0" spcFirstLastPara="1" vertOverflow="ellipsis" vert="horz" wrap="square" anchor="ctr" anchorCtr="1"/>
            <a:lstStyle/>
            <a:p>
              <a:pPr>
                <a:defRPr sz="1200" b="1" i="0" u="none" strike="noStrike" kern="1200" cap="all" baseline="0">
                  <a:solidFill>
                    <a:schemeClr val="lt1">
                      <a:lumMod val="85000"/>
                    </a:schemeClr>
                  </a:solidFill>
                  <a:latin typeface="+mn-lt"/>
                  <a:ea typeface="+mn-ea"/>
                  <a:cs typeface="+mn-cs"/>
                </a:defRPr>
              </a:pPr>
              <a:endParaRPr lang="es-AR"/>
            </a:p>
          </c:txPr>
        </c:title>
        <c:numFmt formatCode="General" sourceLinked="1"/>
        <c:majorTickMark val="none"/>
        <c:minorTickMark val="none"/>
        <c:tickLblPos val="low"/>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s-AR"/>
          </a:p>
        </c:txPr>
        <c:crossAx val="1192192416"/>
        <c:crosses val="autoZero"/>
        <c:auto val="1"/>
        <c:lblAlgn val="ctr"/>
        <c:lblOffset val="100"/>
        <c:noMultiLvlLbl val="0"/>
      </c:catAx>
      <c:valAx>
        <c:axId val="1192192416"/>
        <c:scaling>
          <c:orientation val="minMax"/>
        </c:scaling>
        <c:delete val="0"/>
        <c:axPos val="l"/>
        <c:majorGridlines>
          <c:spPr>
            <a:ln w="9525" cap="flat" cmpd="sng" algn="ctr">
              <a:solidFill>
                <a:schemeClr val="lt1">
                  <a:lumMod val="95000"/>
                  <a:alpha val="1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s-AR"/>
          </a:p>
        </c:txPr>
        <c:crossAx val="1192191872"/>
        <c:crosses val="autoZero"/>
        <c:crossBetween val="between"/>
        <c:majorUnit val="5.000000000000001E-2"/>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s-AR"/>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A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s-AR" sz="1400" dirty="0"/>
              <a:t>Evolución del total de ocupados y de los ingresos laborales reales promedio</a:t>
            </a:r>
          </a:p>
          <a:p>
            <a:pPr>
              <a:defRPr/>
            </a:pPr>
            <a:r>
              <a:rPr lang="es-AR" sz="1400" dirty="0"/>
              <a:t> - I </a:t>
            </a:r>
            <a:r>
              <a:rPr lang="es-AR" sz="1400" dirty="0" err="1"/>
              <a:t>trim</a:t>
            </a:r>
            <a:r>
              <a:rPr lang="es-AR" sz="1400" dirty="0"/>
              <a:t> 2019=100 - </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s-AR"/>
        </a:p>
      </c:txPr>
    </c:title>
    <c:autoTitleDeleted val="0"/>
    <c:plotArea>
      <c:layout/>
      <c:lineChart>
        <c:grouping val="standard"/>
        <c:varyColors val="0"/>
        <c:ser>
          <c:idx val="1"/>
          <c:order val="0"/>
          <c:tx>
            <c:v>Ingresos por ocupado AGR</c:v>
          </c:tx>
          <c:spPr>
            <a:ln w="34925" cap="rnd">
              <a:solidFill>
                <a:schemeClr val="accent2"/>
              </a:solidFill>
              <a:round/>
            </a:ln>
            <a:effectLst>
              <a:outerShdw blurRad="57150" dist="19050" dir="5400000" algn="ctr" rotWithShape="0">
                <a:srgbClr val="000000">
                  <a:alpha val="63000"/>
                </a:srgbClr>
              </a:outerShdw>
            </a:effectLst>
          </c:spPr>
          <c:marker>
            <c:symbol val="none"/>
          </c:marker>
          <c:cat>
            <c:multiLvlStrRef>
              <c:f>'[Transiciones cat ocupaciones resumen 2019-2020.xlsx]Indicadores grales'!$A$144:$B$151</c:f>
              <c:multiLvlStrCache>
                <c:ptCount val="8"/>
                <c:lvl>
                  <c:pt idx="0">
                    <c:v>I trim </c:v>
                  </c:pt>
                  <c:pt idx="1">
                    <c:v>II trim</c:v>
                  </c:pt>
                  <c:pt idx="2">
                    <c:v>III trim</c:v>
                  </c:pt>
                  <c:pt idx="3">
                    <c:v>IV trim</c:v>
                  </c:pt>
                  <c:pt idx="4">
                    <c:v>I trim </c:v>
                  </c:pt>
                  <c:pt idx="5">
                    <c:v>II trim</c:v>
                  </c:pt>
                  <c:pt idx="6">
                    <c:v>III trim</c:v>
                  </c:pt>
                  <c:pt idx="7">
                    <c:v>IV trim</c:v>
                  </c:pt>
                </c:lvl>
                <c:lvl>
                  <c:pt idx="0">
                    <c:v>2019</c:v>
                  </c:pt>
                  <c:pt idx="4">
                    <c:v>2020</c:v>
                  </c:pt>
                </c:lvl>
              </c:multiLvlStrCache>
            </c:multiLvlStrRef>
          </c:cat>
          <c:val>
            <c:numRef>
              <c:f>'[Transiciones cat ocupaciones resumen 2019-2020.xlsx]Indicadores grales'!$L$127:$L$134</c:f>
              <c:numCache>
                <c:formatCode>0.00</c:formatCode>
                <c:ptCount val="8"/>
                <c:pt idx="0">
                  <c:v>100</c:v>
                </c:pt>
                <c:pt idx="1">
                  <c:v>93.066591277144383</c:v>
                </c:pt>
                <c:pt idx="2">
                  <c:v>101.09522951293313</c:v>
                </c:pt>
                <c:pt idx="3">
                  <c:v>91.171682726944326</c:v>
                </c:pt>
                <c:pt idx="4">
                  <c:v>89.769378392286114</c:v>
                </c:pt>
                <c:pt idx="5">
                  <c:v>94.564958032566153</c:v>
                </c:pt>
                <c:pt idx="6">
                  <c:v>85.770233782810777</c:v>
                </c:pt>
                <c:pt idx="7">
                  <c:v>87.935880613854067</c:v>
                </c:pt>
              </c:numCache>
            </c:numRef>
          </c:val>
          <c:smooth val="0"/>
          <c:extLst>
            <c:ext xmlns:c16="http://schemas.microsoft.com/office/drawing/2014/chart" uri="{C3380CC4-5D6E-409C-BE32-E72D297353CC}">
              <c16:uniqueId val="{00000000-B231-4F81-B3BE-36F55DDB6E73}"/>
            </c:ext>
          </c:extLst>
        </c:ser>
        <c:ser>
          <c:idx val="0"/>
          <c:order val="1"/>
          <c:tx>
            <c:v>Ingresos por ocupado TAU</c:v>
          </c:tx>
          <c:spPr>
            <a:ln w="34925" cap="rnd">
              <a:solidFill>
                <a:schemeClr val="accent1"/>
              </a:solidFill>
              <a:round/>
            </a:ln>
            <a:effectLst>
              <a:outerShdw blurRad="57150" dist="19050" dir="5400000" algn="ctr" rotWithShape="0">
                <a:srgbClr val="000000">
                  <a:alpha val="63000"/>
                </a:srgbClr>
              </a:outerShdw>
            </a:effectLst>
          </c:spPr>
          <c:marker>
            <c:symbol val="none"/>
          </c:marker>
          <c:cat>
            <c:multiLvlStrRef>
              <c:f>'[Transiciones cat ocupaciones resumen 2019-2020.xlsx]Indicadores grales'!$A$144:$B$151</c:f>
              <c:multiLvlStrCache>
                <c:ptCount val="8"/>
                <c:lvl>
                  <c:pt idx="0">
                    <c:v>I trim </c:v>
                  </c:pt>
                  <c:pt idx="1">
                    <c:v>II trim</c:v>
                  </c:pt>
                  <c:pt idx="2">
                    <c:v>III trim</c:v>
                  </c:pt>
                  <c:pt idx="3">
                    <c:v>IV trim</c:v>
                  </c:pt>
                  <c:pt idx="4">
                    <c:v>I trim </c:v>
                  </c:pt>
                  <c:pt idx="5">
                    <c:v>II trim</c:v>
                  </c:pt>
                  <c:pt idx="6">
                    <c:v>III trim</c:v>
                  </c:pt>
                  <c:pt idx="7">
                    <c:v>IV trim</c:v>
                  </c:pt>
                </c:lvl>
                <c:lvl>
                  <c:pt idx="0">
                    <c:v>2019</c:v>
                  </c:pt>
                  <c:pt idx="4">
                    <c:v>2020</c:v>
                  </c:pt>
                </c:lvl>
              </c:multiLvlStrCache>
            </c:multiLvlStrRef>
          </c:cat>
          <c:val>
            <c:numRef>
              <c:f>'[Transiciones cat ocupaciones resumen 2019-2020.xlsx]Indicadores grales'!$G$127:$G$134</c:f>
              <c:numCache>
                <c:formatCode>0.00</c:formatCode>
                <c:ptCount val="8"/>
                <c:pt idx="0">
                  <c:v>100</c:v>
                </c:pt>
                <c:pt idx="1">
                  <c:v>96.63302570472176</c:v>
                </c:pt>
                <c:pt idx="2">
                  <c:v>99.171417873807684</c:v>
                </c:pt>
                <c:pt idx="3">
                  <c:v>94.76582100229416</c:v>
                </c:pt>
                <c:pt idx="4">
                  <c:v>93.156104504948601</c:v>
                </c:pt>
                <c:pt idx="5">
                  <c:v>97.066922579461561</c:v>
                </c:pt>
                <c:pt idx="6">
                  <c:v>89.313703595090601</c:v>
                </c:pt>
                <c:pt idx="7">
                  <c:v>87.70520342713624</c:v>
                </c:pt>
              </c:numCache>
            </c:numRef>
          </c:val>
          <c:smooth val="0"/>
          <c:extLst>
            <c:ext xmlns:c16="http://schemas.microsoft.com/office/drawing/2014/chart" uri="{C3380CC4-5D6E-409C-BE32-E72D297353CC}">
              <c16:uniqueId val="{00000001-B231-4F81-B3BE-36F55DDB6E73}"/>
            </c:ext>
          </c:extLst>
        </c:ser>
        <c:ser>
          <c:idx val="2"/>
          <c:order val="2"/>
          <c:tx>
            <c:v>Total ocupados TAU</c:v>
          </c:tx>
          <c:spPr>
            <a:ln w="34925" cap="rnd">
              <a:solidFill>
                <a:schemeClr val="accent3"/>
              </a:solidFill>
              <a:round/>
            </a:ln>
            <a:effectLst>
              <a:outerShdw blurRad="57150" dist="19050" dir="5400000" algn="ctr" rotWithShape="0">
                <a:srgbClr val="000000">
                  <a:alpha val="63000"/>
                </a:srgbClr>
              </a:outerShdw>
            </a:effectLst>
          </c:spPr>
          <c:marker>
            <c:symbol val="none"/>
          </c:marker>
          <c:cat>
            <c:multiLvlStrRef>
              <c:f>'[Transiciones cat ocupaciones resumen 2019-2020.xlsx]Indicadores grales'!$A$144:$B$151</c:f>
              <c:multiLvlStrCache>
                <c:ptCount val="8"/>
                <c:lvl>
                  <c:pt idx="0">
                    <c:v>I trim </c:v>
                  </c:pt>
                  <c:pt idx="1">
                    <c:v>II trim</c:v>
                  </c:pt>
                  <c:pt idx="2">
                    <c:v>III trim</c:v>
                  </c:pt>
                  <c:pt idx="3">
                    <c:v>IV trim</c:v>
                  </c:pt>
                  <c:pt idx="4">
                    <c:v>I trim </c:v>
                  </c:pt>
                  <c:pt idx="5">
                    <c:v>II trim</c:v>
                  </c:pt>
                  <c:pt idx="6">
                    <c:v>III trim</c:v>
                  </c:pt>
                  <c:pt idx="7">
                    <c:v>IV trim</c:v>
                  </c:pt>
                </c:lvl>
                <c:lvl>
                  <c:pt idx="0">
                    <c:v>2019</c:v>
                  </c:pt>
                  <c:pt idx="4">
                    <c:v>2020</c:v>
                  </c:pt>
                </c:lvl>
              </c:multiLvlStrCache>
            </c:multiLvlStrRef>
          </c:cat>
          <c:val>
            <c:numRef>
              <c:f>'[Transiciones cat ocupaciones resumen 2019-2020.xlsx]Indicadores grales'!$F$127:$F$134</c:f>
              <c:numCache>
                <c:formatCode>0.00</c:formatCode>
                <c:ptCount val="8"/>
                <c:pt idx="0">
                  <c:v>100</c:v>
                </c:pt>
                <c:pt idx="1">
                  <c:v>101.05526621583742</c:v>
                </c:pt>
                <c:pt idx="2">
                  <c:v>99.884375713810897</c:v>
                </c:pt>
                <c:pt idx="3">
                  <c:v>102.45077618682086</c:v>
                </c:pt>
                <c:pt idx="4">
                  <c:v>100.81928854821547</c:v>
                </c:pt>
                <c:pt idx="5">
                  <c:v>79.901454025200806</c:v>
                </c:pt>
                <c:pt idx="6">
                  <c:v>89.207049582764057</c:v>
                </c:pt>
                <c:pt idx="7">
                  <c:v>96.453864913771014</c:v>
                </c:pt>
              </c:numCache>
            </c:numRef>
          </c:val>
          <c:smooth val="0"/>
          <c:extLst>
            <c:ext xmlns:c16="http://schemas.microsoft.com/office/drawing/2014/chart" uri="{C3380CC4-5D6E-409C-BE32-E72D297353CC}">
              <c16:uniqueId val="{00000002-B231-4F81-B3BE-36F55DDB6E73}"/>
            </c:ext>
          </c:extLst>
        </c:ser>
        <c:ser>
          <c:idx val="3"/>
          <c:order val="3"/>
          <c:tx>
            <c:v>Total ocupados AGR</c:v>
          </c:tx>
          <c:spPr>
            <a:ln w="34925" cap="rnd">
              <a:solidFill>
                <a:schemeClr val="accent4"/>
              </a:solidFill>
              <a:round/>
            </a:ln>
            <a:effectLst>
              <a:outerShdw blurRad="57150" dist="19050" dir="5400000" algn="ctr" rotWithShape="0">
                <a:srgbClr val="000000">
                  <a:alpha val="63000"/>
                </a:srgbClr>
              </a:outerShdw>
            </a:effectLst>
          </c:spPr>
          <c:marker>
            <c:symbol val="none"/>
          </c:marker>
          <c:cat>
            <c:multiLvlStrRef>
              <c:f>'[Transiciones cat ocupaciones resumen 2019-2020.xlsx]Indicadores grales'!$A$144:$B$151</c:f>
              <c:multiLvlStrCache>
                <c:ptCount val="8"/>
                <c:lvl>
                  <c:pt idx="0">
                    <c:v>I trim </c:v>
                  </c:pt>
                  <c:pt idx="1">
                    <c:v>II trim</c:v>
                  </c:pt>
                  <c:pt idx="2">
                    <c:v>III trim</c:v>
                  </c:pt>
                  <c:pt idx="3">
                    <c:v>IV trim</c:v>
                  </c:pt>
                  <c:pt idx="4">
                    <c:v>I trim </c:v>
                  </c:pt>
                  <c:pt idx="5">
                    <c:v>II trim</c:v>
                  </c:pt>
                  <c:pt idx="6">
                    <c:v>III trim</c:v>
                  </c:pt>
                  <c:pt idx="7">
                    <c:v>IV trim</c:v>
                  </c:pt>
                </c:lvl>
                <c:lvl>
                  <c:pt idx="0">
                    <c:v>2019</c:v>
                  </c:pt>
                  <c:pt idx="4">
                    <c:v>2020</c:v>
                  </c:pt>
                </c:lvl>
              </c:multiLvlStrCache>
            </c:multiLvlStrRef>
          </c:cat>
          <c:val>
            <c:numRef>
              <c:f>'[Transiciones cat ocupaciones resumen 2019-2020.xlsx]Indicadores grales'!$K$127:$K$134</c:f>
              <c:numCache>
                <c:formatCode>0.00</c:formatCode>
                <c:ptCount val="8"/>
                <c:pt idx="0">
                  <c:v>100</c:v>
                </c:pt>
                <c:pt idx="1">
                  <c:v>102.17160387517391</c:v>
                </c:pt>
                <c:pt idx="2">
                  <c:v>101.52824017448887</c:v>
                </c:pt>
                <c:pt idx="3">
                  <c:v>101.58802418418594</c:v>
                </c:pt>
                <c:pt idx="4">
                  <c:v>101.1746552364028</c:v>
                </c:pt>
                <c:pt idx="5">
                  <c:v>85.390214070632894</c:v>
                </c:pt>
                <c:pt idx="6">
                  <c:v>100.00073130287092</c:v>
                </c:pt>
                <c:pt idx="7">
                  <c:v>97.703891811053282</c:v>
                </c:pt>
              </c:numCache>
            </c:numRef>
          </c:val>
          <c:smooth val="0"/>
          <c:extLst>
            <c:ext xmlns:c16="http://schemas.microsoft.com/office/drawing/2014/chart" uri="{C3380CC4-5D6E-409C-BE32-E72D297353CC}">
              <c16:uniqueId val="{00000003-B231-4F81-B3BE-36F55DDB6E73}"/>
            </c:ext>
          </c:extLst>
        </c:ser>
        <c:dLbls>
          <c:showLegendKey val="0"/>
          <c:showVal val="0"/>
          <c:showCatName val="0"/>
          <c:showSerName val="0"/>
          <c:showPercent val="0"/>
          <c:showBubbleSize val="0"/>
        </c:dLbls>
        <c:smooth val="0"/>
        <c:axId val="1192189696"/>
        <c:axId val="1192192960"/>
      </c:lineChart>
      <c:catAx>
        <c:axId val="1192189696"/>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s-AR"/>
          </a:p>
        </c:txPr>
        <c:crossAx val="1192192960"/>
        <c:crosses val="autoZero"/>
        <c:auto val="1"/>
        <c:lblAlgn val="ctr"/>
        <c:lblOffset val="100"/>
        <c:noMultiLvlLbl val="0"/>
      </c:catAx>
      <c:valAx>
        <c:axId val="1192192960"/>
        <c:scaling>
          <c:orientation val="minMax"/>
          <c:max val="110"/>
          <c:min val="75"/>
        </c:scaling>
        <c:delete val="0"/>
        <c:axPos val="l"/>
        <c:majorGridlines>
          <c:spPr>
            <a:ln w="9525" cap="flat" cmpd="sng" algn="ctr">
              <a:solidFill>
                <a:schemeClr val="lt1">
                  <a:lumMod val="95000"/>
                  <a:alpha val="1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s-AR"/>
          </a:p>
        </c:txPr>
        <c:crossAx val="1192189696"/>
        <c:crosses val="autoZero"/>
        <c:crossBetween val="between"/>
        <c:majorUnit val="5"/>
        <c:minorUnit val="0.5"/>
      </c:valAx>
      <c:spPr>
        <a:noFill/>
        <a:ln>
          <a:noFill/>
        </a:ln>
        <a:effectLst/>
      </c:spPr>
    </c:plotArea>
    <c:legend>
      <c:legendPos val="b"/>
      <c:layout>
        <c:manualLayout>
          <c:xMode val="edge"/>
          <c:yMode val="edge"/>
          <c:x val="6.9106793350672366E-2"/>
          <c:y val="0.72066334256471576"/>
          <c:w val="0.80148639166882085"/>
          <c:h val="0.2793366574352841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s-AR"/>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A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EAEC06-F0A7-4353-BC13-70A86744B97F}" type="datetimeFigureOut">
              <a:rPr lang="en-US" smtClean="0"/>
              <a:t>1/20/2022</a:t>
            </a:fld>
            <a:endParaRPr lang="en-U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87C8CE-585F-4CF5-91C0-D23B06BCA978}" type="slidenum">
              <a:rPr lang="en-US" smtClean="0"/>
              <a:t>‹Nº›</a:t>
            </a:fld>
            <a:endParaRPr lang="en-US"/>
          </a:p>
        </p:txBody>
      </p:sp>
    </p:spTree>
    <p:extLst>
      <p:ext uri="{BB962C8B-B14F-4D97-AF65-F5344CB8AC3E}">
        <p14:creationId xmlns:p14="http://schemas.microsoft.com/office/powerpoint/2010/main" val="21639527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a:p>
        </p:txBody>
      </p:sp>
      <p:sp>
        <p:nvSpPr>
          <p:cNvPr id="4" name="Marcador de fecha 3"/>
          <p:cNvSpPr>
            <a:spLocks noGrp="1"/>
          </p:cNvSpPr>
          <p:nvPr>
            <p:ph type="dt" sz="half" idx="10"/>
          </p:nvPr>
        </p:nvSpPr>
        <p:spPr/>
        <p:txBody>
          <a:bodyPr/>
          <a:lstStyle/>
          <a:p>
            <a:fld id="{2BA863C1-6187-4D7D-B713-19050F84DBD6}" type="datetimeFigureOut">
              <a:rPr lang="en-US" smtClean="0"/>
              <a:t>1/20/2022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E984905C-A125-421E-B4DA-52DC93B804AD}" type="slidenum">
              <a:rPr lang="en-US" smtClean="0"/>
              <a:t>‹Nº›</a:t>
            </a:fld>
            <a:endParaRPr lang="en-US"/>
          </a:p>
        </p:txBody>
      </p:sp>
      <p:sp>
        <p:nvSpPr>
          <p:cNvPr id="7" name="Retângulo 17">
            <a:extLst>
              <a:ext uri="{FF2B5EF4-FFF2-40B4-BE49-F238E27FC236}">
                <a16:creationId xmlns:a16="http://schemas.microsoft.com/office/drawing/2014/main" id="{2AF3C12C-7AF2-417D-8F35-0250A76C1459}"/>
              </a:ext>
            </a:extLst>
          </p:cNvPr>
          <p:cNvSpPr/>
          <p:nvPr userDrawn="1"/>
        </p:nvSpPr>
        <p:spPr>
          <a:xfrm>
            <a:off x="-1" y="0"/>
            <a:ext cx="12192001" cy="261257"/>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283888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2BA863C1-6187-4D7D-B713-19050F84DBD6}" type="datetimeFigureOut">
              <a:rPr lang="en-US" smtClean="0"/>
              <a:t>1/20/2022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E984905C-A125-421E-B4DA-52DC93B804AD}" type="slidenum">
              <a:rPr lang="en-US" smtClean="0"/>
              <a:t>‹Nº›</a:t>
            </a:fld>
            <a:endParaRPr lang="en-US"/>
          </a:p>
        </p:txBody>
      </p:sp>
      <p:sp>
        <p:nvSpPr>
          <p:cNvPr id="7" name="Retângulo 17">
            <a:extLst>
              <a:ext uri="{FF2B5EF4-FFF2-40B4-BE49-F238E27FC236}">
                <a16:creationId xmlns:a16="http://schemas.microsoft.com/office/drawing/2014/main" id="{2AF3C12C-7AF2-417D-8F35-0250A76C1459}"/>
              </a:ext>
            </a:extLst>
          </p:cNvPr>
          <p:cNvSpPr/>
          <p:nvPr userDrawn="1"/>
        </p:nvSpPr>
        <p:spPr>
          <a:xfrm>
            <a:off x="-1" y="0"/>
            <a:ext cx="12192001" cy="261257"/>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64863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2BA863C1-6187-4D7D-B713-19050F84DBD6}" type="datetimeFigureOut">
              <a:rPr lang="en-US" smtClean="0"/>
              <a:t>1/20/2022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E984905C-A125-421E-B4DA-52DC93B804AD}" type="slidenum">
              <a:rPr lang="en-US" smtClean="0"/>
              <a:t>‹Nº›</a:t>
            </a:fld>
            <a:endParaRPr lang="en-US"/>
          </a:p>
        </p:txBody>
      </p:sp>
      <p:sp>
        <p:nvSpPr>
          <p:cNvPr id="7" name="Retângulo 17">
            <a:extLst>
              <a:ext uri="{FF2B5EF4-FFF2-40B4-BE49-F238E27FC236}">
                <a16:creationId xmlns:a16="http://schemas.microsoft.com/office/drawing/2014/main" id="{2AF3C12C-7AF2-417D-8F35-0250A76C1459}"/>
              </a:ext>
            </a:extLst>
          </p:cNvPr>
          <p:cNvSpPr/>
          <p:nvPr userDrawn="1"/>
        </p:nvSpPr>
        <p:spPr>
          <a:xfrm>
            <a:off x="-1" y="0"/>
            <a:ext cx="12192001" cy="261257"/>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382021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2BA863C1-6187-4D7D-B713-19050F84DBD6}" type="datetimeFigureOut">
              <a:rPr lang="en-US" smtClean="0"/>
              <a:t>1/20/2022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E984905C-A125-421E-B4DA-52DC93B804AD}" type="slidenum">
              <a:rPr lang="en-US" smtClean="0"/>
              <a:t>‹Nº›</a:t>
            </a:fld>
            <a:endParaRPr lang="en-US"/>
          </a:p>
        </p:txBody>
      </p:sp>
      <p:sp>
        <p:nvSpPr>
          <p:cNvPr id="7" name="Retângulo 17">
            <a:extLst>
              <a:ext uri="{FF2B5EF4-FFF2-40B4-BE49-F238E27FC236}">
                <a16:creationId xmlns:a16="http://schemas.microsoft.com/office/drawing/2014/main" id="{2AF3C12C-7AF2-417D-8F35-0250A76C1459}"/>
              </a:ext>
            </a:extLst>
          </p:cNvPr>
          <p:cNvSpPr/>
          <p:nvPr userDrawn="1"/>
        </p:nvSpPr>
        <p:spPr>
          <a:xfrm>
            <a:off x="-1" y="0"/>
            <a:ext cx="12192001" cy="261257"/>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2417994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2BA863C1-6187-4D7D-B713-19050F84DBD6}" type="datetimeFigureOut">
              <a:rPr lang="en-US" smtClean="0"/>
              <a:t>1/20/2022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E984905C-A125-421E-B4DA-52DC93B804AD}" type="slidenum">
              <a:rPr lang="en-US" smtClean="0"/>
              <a:t>‹Nº›</a:t>
            </a:fld>
            <a:endParaRPr lang="en-US"/>
          </a:p>
        </p:txBody>
      </p:sp>
      <p:sp>
        <p:nvSpPr>
          <p:cNvPr id="7" name="Retângulo 17">
            <a:extLst>
              <a:ext uri="{FF2B5EF4-FFF2-40B4-BE49-F238E27FC236}">
                <a16:creationId xmlns:a16="http://schemas.microsoft.com/office/drawing/2014/main" id="{2AF3C12C-7AF2-417D-8F35-0250A76C1459}"/>
              </a:ext>
            </a:extLst>
          </p:cNvPr>
          <p:cNvSpPr/>
          <p:nvPr userDrawn="1"/>
        </p:nvSpPr>
        <p:spPr>
          <a:xfrm>
            <a:off x="-1" y="0"/>
            <a:ext cx="12192001" cy="261257"/>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3752061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p:cNvSpPr>
            <a:spLocks noGrp="1"/>
          </p:cNvSpPr>
          <p:nvPr>
            <p:ph type="dt" sz="half" idx="10"/>
          </p:nvPr>
        </p:nvSpPr>
        <p:spPr/>
        <p:txBody>
          <a:bodyPr/>
          <a:lstStyle/>
          <a:p>
            <a:fld id="{2BA863C1-6187-4D7D-B713-19050F84DBD6}" type="datetimeFigureOut">
              <a:rPr lang="en-US" smtClean="0"/>
              <a:t>1/20/2022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E984905C-A125-421E-B4DA-52DC93B804AD}" type="slidenum">
              <a:rPr lang="en-US" smtClean="0"/>
              <a:t>‹Nº›</a:t>
            </a:fld>
            <a:endParaRPr lang="en-US"/>
          </a:p>
        </p:txBody>
      </p:sp>
      <p:sp>
        <p:nvSpPr>
          <p:cNvPr id="8" name="Retângulo 17">
            <a:extLst>
              <a:ext uri="{FF2B5EF4-FFF2-40B4-BE49-F238E27FC236}">
                <a16:creationId xmlns:a16="http://schemas.microsoft.com/office/drawing/2014/main" id="{2AF3C12C-7AF2-417D-8F35-0250A76C1459}"/>
              </a:ext>
            </a:extLst>
          </p:cNvPr>
          <p:cNvSpPr/>
          <p:nvPr userDrawn="1"/>
        </p:nvSpPr>
        <p:spPr>
          <a:xfrm>
            <a:off x="-1" y="0"/>
            <a:ext cx="12192001" cy="261257"/>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461816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p:cNvSpPr>
            <a:spLocks noGrp="1"/>
          </p:cNvSpPr>
          <p:nvPr>
            <p:ph type="dt" sz="half" idx="10"/>
          </p:nvPr>
        </p:nvSpPr>
        <p:spPr/>
        <p:txBody>
          <a:bodyPr/>
          <a:lstStyle/>
          <a:p>
            <a:fld id="{2BA863C1-6187-4D7D-B713-19050F84DBD6}" type="datetimeFigureOut">
              <a:rPr lang="en-US" smtClean="0"/>
              <a:t>1/20/2022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E984905C-A125-421E-B4DA-52DC93B804AD}" type="slidenum">
              <a:rPr lang="en-US" smtClean="0"/>
              <a:t>‹Nº›</a:t>
            </a:fld>
            <a:endParaRPr lang="en-US"/>
          </a:p>
        </p:txBody>
      </p:sp>
      <p:sp>
        <p:nvSpPr>
          <p:cNvPr id="10" name="Retângulo 17">
            <a:extLst>
              <a:ext uri="{FF2B5EF4-FFF2-40B4-BE49-F238E27FC236}">
                <a16:creationId xmlns:a16="http://schemas.microsoft.com/office/drawing/2014/main" id="{2AF3C12C-7AF2-417D-8F35-0250A76C1459}"/>
              </a:ext>
            </a:extLst>
          </p:cNvPr>
          <p:cNvSpPr/>
          <p:nvPr userDrawn="1"/>
        </p:nvSpPr>
        <p:spPr>
          <a:xfrm>
            <a:off x="-1" y="0"/>
            <a:ext cx="12192001" cy="261257"/>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734470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fecha 2"/>
          <p:cNvSpPr>
            <a:spLocks noGrp="1"/>
          </p:cNvSpPr>
          <p:nvPr>
            <p:ph type="dt" sz="half" idx="10"/>
          </p:nvPr>
        </p:nvSpPr>
        <p:spPr/>
        <p:txBody>
          <a:bodyPr/>
          <a:lstStyle/>
          <a:p>
            <a:fld id="{2BA863C1-6187-4D7D-B713-19050F84DBD6}" type="datetimeFigureOut">
              <a:rPr lang="en-US" smtClean="0"/>
              <a:t>1/20/2022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E984905C-A125-421E-B4DA-52DC93B804AD}" type="slidenum">
              <a:rPr lang="en-US" smtClean="0"/>
              <a:t>‹Nº›</a:t>
            </a:fld>
            <a:endParaRPr lang="en-US"/>
          </a:p>
        </p:txBody>
      </p:sp>
      <p:sp>
        <p:nvSpPr>
          <p:cNvPr id="6" name="Retângulo 17">
            <a:extLst>
              <a:ext uri="{FF2B5EF4-FFF2-40B4-BE49-F238E27FC236}">
                <a16:creationId xmlns:a16="http://schemas.microsoft.com/office/drawing/2014/main" id="{2AF3C12C-7AF2-417D-8F35-0250A76C1459}"/>
              </a:ext>
            </a:extLst>
          </p:cNvPr>
          <p:cNvSpPr/>
          <p:nvPr userDrawn="1"/>
        </p:nvSpPr>
        <p:spPr>
          <a:xfrm>
            <a:off x="-1" y="0"/>
            <a:ext cx="12192001" cy="261257"/>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817542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BA863C1-6187-4D7D-B713-19050F84DBD6}" type="datetimeFigureOut">
              <a:rPr lang="en-US" smtClean="0"/>
              <a:t>1/20/2022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E984905C-A125-421E-B4DA-52DC93B804AD}" type="slidenum">
              <a:rPr lang="en-US" smtClean="0"/>
              <a:t>‹Nº›</a:t>
            </a:fld>
            <a:endParaRPr lang="en-US"/>
          </a:p>
        </p:txBody>
      </p:sp>
      <p:sp>
        <p:nvSpPr>
          <p:cNvPr id="5" name="Retângulo 17">
            <a:extLst>
              <a:ext uri="{FF2B5EF4-FFF2-40B4-BE49-F238E27FC236}">
                <a16:creationId xmlns:a16="http://schemas.microsoft.com/office/drawing/2014/main" id="{2AF3C12C-7AF2-417D-8F35-0250A76C1459}"/>
              </a:ext>
            </a:extLst>
          </p:cNvPr>
          <p:cNvSpPr/>
          <p:nvPr userDrawn="1"/>
        </p:nvSpPr>
        <p:spPr>
          <a:xfrm>
            <a:off x="-1" y="0"/>
            <a:ext cx="12192001" cy="261257"/>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333880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2BA863C1-6187-4D7D-B713-19050F84DBD6}" type="datetimeFigureOut">
              <a:rPr lang="en-US" smtClean="0"/>
              <a:t>1/20/2022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E984905C-A125-421E-B4DA-52DC93B804AD}" type="slidenum">
              <a:rPr lang="en-US" smtClean="0"/>
              <a:t>‹Nº›</a:t>
            </a:fld>
            <a:endParaRPr lang="en-US"/>
          </a:p>
        </p:txBody>
      </p:sp>
      <p:sp>
        <p:nvSpPr>
          <p:cNvPr id="8" name="Retângulo 17">
            <a:extLst>
              <a:ext uri="{FF2B5EF4-FFF2-40B4-BE49-F238E27FC236}">
                <a16:creationId xmlns:a16="http://schemas.microsoft.com/office/drawing/2014/main" id="{2AF3C12C-7AF2-417D-8F35-0250A76C1459}"/>
              </a:ext>
            </a:extLst>
          </p:cNvPr>
          <p:cNvSpPr/>
          <p:nvPr userDrawn="1"/>
        </p:nvSpPr>
        <p:spPr>
          <a:xfrm>
            <a:off x="-1" y="0"/>
            <a:ext cx="12192001" cy="261257"/>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366846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2BA863C1-6187-4D7D-B713-19050F84DBD6}" type="datetimeFigureOut">
              <a:rPr lang="en-US" smtClean="0"/>
              <a:t>1/20/2022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E984905C-A125-421E-B4DA-52DC93B804AD}" type="slidenum">
              <a:rPr lang="en-US" smtClean="0"/>
              <a:t>‹Nº›</a:t>
            </a:fld>
            <a:endParaRPr lang="en-US"/>
          </a:p>
        </p:txBody>
      </p:sp>
      <p:sp>
        <p:nvSpPr>
          <p:cNvPr id="8" name="Retângulo 17">
            <a:extLst>
              <a:ext uri="{FF2B5EF4-FFF2-40B4-BE49-F238E27FC236}">
                <a16:creationId xmlns:a16="http://schemas.microsoft.com/office/drawing/2014/main" id="{2AF3C12C-7AF2-417D-8F35-0250A76C1459}"/>
              </a:ext>
            </a:extLst>
          </p:cNvPr>
          <p:cNvSpPr/>
          <p:nvPr userDrawn="1"/>
        </p:nvSpPr>
        <p:spPr>
          <a:xfrm>
            <a:off x="-1" y="0"/>
            <a:ext cx="12192001" cy="261257"/>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3413660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A863C1-6187-4D7D-B713-19050F84DBD6}" type="datetimeFigureOut">
              <a:rPr lang="en-US" smtClean="0"/>
              <a:t>1/20/2022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84905C-A125-421E-B4DA-52DC93B804AD}" type="slidenum">
              <a:rPr lang="en-US" smtClean="0"/>
              <a:t>‹Nº›</a:t>
            </a:fld>
            <a:endParaRPr lang="en-US"/>
          </a:p>
        </p:txBody>
      </p:sp>
    </p:spTree>
    <p:extLst>
      <p:ext uri="{BB962C8B-B14F-4D97-AF65-F5344CB8AC3E}">
        <p14:creationId xmlns:p14="http://schemas.microsoft.com/office/powerpoint/2010/main" val="3869193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23.xml.rels><?xml version="1.0" encoding="UTF-8" standalone="yes"?>
<Relationships xmlns="http://schemas.openxmlformats.org/package/2006/relationships"><Relationship Id="rId3" Type="http://schemas.openxmlformats.org/officeDocument/2006/relationships/hyperlink" Target="http://hdl.handle.net/2133/20828" TargetMode="External"/><Relationship Id="rId2" Type="http://schemas.openxmlformats.org/officeDocument/2006/relationships/hyperlink" Target="https://rephip.unr.edu.ar/handle/2133/20898" TargetMode="External"/><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hyperlink" Target="https://www.fcecon.unr.edu.ar/web-nueva/publicaciones-0"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mailto:iieconomicas@fcecon.unr.edu.ar"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93371" y="1212921"/>
            <a:ext cx="9144000" cy="2387600"/>
          </a:xfrm>
        </p:spPr>
        <p:txBody>
          <a:bodyPr>
            <a:normAutofit/>
          </a:bodyPr>
          <a:lstStyle/>
          <a:p>
            <a:r>
              <a:rPr lang="es-MX" sz="5400" b="1" dirty="0"/>
              <a:t>Impacto socioeconómico de la pandemia en Rosario y su Región</a:t>
            </a:r>
            <a:endParaRPr lang="en-US" sz="5400" b="1" dirty="0"/>
          </a:p>
        </p:txBody>
      </p:sp>
      <p:sp>
        <p:nvSpPr>
          <p:cNvPr id="3" name="Subtítulo 2"/>
          <p:cNvSpPr>
            <a:spLocks noGrp="1"/>
          </p:cNvSpPr>
          <p:nvPr>
            <p:ph type="subTitle" idx="1"/>
          </p:nvPr>
        </p:nvSpPr>
        <p:spPr>
          <a:xfrm>
            <a:off x="1524000" y="4258491"/>
            <a:ext cx="9144000" cy="2083526"/>
          </a:xfrm>
        </p:spPr>
        <p:txBody>
          <a:bodyPr>
            <a:noAutofit/>
          </a:bodyPr>
          <a:lstStyle/>
          <a:p>
            <a:r>
              <a:rPr lang="es-MX" b="1" dirty="0"/>
              <a:t>Lic. Paula Báscolo</a:t>
            </a:r>
            <a:r>
              <a:rPr lang="es-MX" b="1" baseline="30000" dirty="0"/>
              <a:t>1</a:t>
            </a:r>
            <a:r>
              <a:rPr lang="es-MX" b="1" dirty="0"/>
              <a:t>, Lic. Ma. Fernanda Ghilardi</a:t>
            </a:r>
            <a:r>
              <a:rPr lang="es-MX" b="1" baseline="30000" dirty="0"/>
              <a:t>1</a:t>
            </a:r>
            <a:r>
              <a:rPr lang="es-MX" b="1" dirty="0"/>
              <a:t>, Dr. Hernán Lapelle</a:t>
            </a:r>
            <a:r>
              <a:rPr lang="es-MX" b="1" baseline="30000" dirty="0"/>
              <a:t>1,2</a:t>
            </a:r>
            <a:r>
              <a:rPr lang="es-MX" b="1" dirty="0"/>
              <a:t> y </a:t>
            </a:r>
            <a:r>
              <a:rPr lang="es-MX" b="1" dirty="0" err="1"/>
              <a:t>Mag</a:t>
            </a:r>
            <a:r>
              <a:rPr lang="es-MX" b="1" dirty="0"/>
              <a:t>. Verónica Véntola</a:t>
            </a:r>
            <a:r>
              <a:rPr lang="es-MX" b="1" baseline="30000" dirty="0"/>
              <a:t>1</a:t>
            </a:r>
          </a:p>
          <a:p>
            <a:endParaRPr lang="es-MX" b="1" baseline="30000" dirty="0"/>
          </a:p>
          <a:p>
            <a:endParaRPr lang="es-MX" b="1" baseline="30000" dirty="0"/>
          </a:p>
          <a:p>
            <a:endParaRPr lang="es-MX" b="1" baseline="30000" dirty="0"/>
          </a:p>
          <a:p>
            <a:pPr algn="l">
              <a:spcBef>
                <a:spcPts val="0"/>
              </a:spcBef>
            </a:pPr>
            <a:r>
              <a:rPr lang="es-MX" sz="1800" b="1" baseline="30000" dirty="0"/>
              <a:t>1</a:t>
            </a:r>
            <a:r>
              <a:rPr lang="es-MX" sz="1800" b="1" dirty="0"/>
              <a:t> Instituto de investigaciones Económicas, </a:t>
            </a:r>
            <a:r>
              <a:rPr lang="es-MX" sz="1800" b="1" dirty="0" err="1"/>
              <a:t>FCEyE</a:t>
            </a:r>
            <a:r>
              <a:rPr lang="es-MX" sz="1800" b="1" dirty="0"/>
              <a:t>, UNR. </a:t>
            </a:r>
          </a:p>
          <a:p>
            <a:pPr algn="l">
              <a:spcBef>
                <a:spcPts val="0"/>
              </a:spcBef>
            </a:pPr>
            <a:r>
              <a:rPr lang="es-MX" sz="1800" b="1" baseline="30000" dirty="0"/>
              <a:t>2</a:t>
            </a:r>
            <a:r>
              <a:rPr lang="es-MX" sz="1800" b="1" dirty="0"/>
              <a:t> Consejo de Investigaciones UNR.</a:t>
            </a:r>
          </a:p>
          <a:p>
            <a:endParaRPr lang="es-MX" b="1" dirty="0"/>
          </a:p>
          <a:p>
            <a:endParaRPr lang="es-MX"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1476" y="441080"/>
            <a:ext cx="2147587" cy="599461"/>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51605" y="258201"/>
            <a:ext cx="1330281" cy="1098412"/>
          </a:xfrm>
          <a:prstGeom prst="rect">
            <a:avLst/>
          </a:prstGeom>
        </p:spPr>
      </p:pic>
    </p:spTree>
    <p:extLst>
      <p:ext uri="{BB962C8B-B14F-4D97-AF65-F5344CB8AC3E}">
        <p14:creationId xmlns:p14="http://schemas.microsoft.com/office/powerpoint/2010/main" val="2626325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129C455-D165-4CFB-A06D-F5532D562710}"/>
              </a:ext>
            </a:extLst>
          </p:cNvPr>
          <p:cNvPicPr>
            <a:picLocks noChangeAspect="1"/>
          </p:cNvPicPr>
          <p:nvPr/>
        </p:nvPicPr>
        <p:blipFill>
          <a:blip r:embed="rId2"/>
          <a:stretch>
            <a:fillRect/>
          </a:stretch>
        </p:blipFill>
        <p:spPr>
          <a:xfrm>
            <a:off x="6111188" y="1243078"/>
            <a:ext cx="5973296" cy="4538929"/>
          </a:xfrm>
          <a:prstGeom prst="rect">
            <a:avLst/>
          </a:prstGeom>
        </p:spPr>
      </p:pic>
      <p:sp>
        <p:nvSpPr>
          <p:cNvPr id="3" name="CuadroTexto 2">
            <a:extLst>
              <a:ext uri="{FF2B5EF4-FFF2-40B4-BE49-F238E27FC236}">
                <a16:creationId xmlns:a16="http://schemas.microsoft.com/office/drawing/2014/main" id="{2667151E-4BAD-42FC-A4C1-F1428F77A478}"/>
              </a:ext>
            </a:extLst>
          </p:cNvPr>
          <p:cNvSpPr txBox="1"/>
          <p:nvPr/>
        </p:nvSpPr>
        <p:spPr>
          <a:xfrm>
            <a:off x="225083" y="258193"/>
            <a:ext cx="5092504" cy="584775"/>
          </a:xfrm>
          <a:prstGeom prst="rect">
            <a:avLst/>
          </a:prstGeom>
          <a:noFill/>
        </p:spPr>
        <p:txBody>
          <a:bodyPr wrap="square" rtlCol="0">
            <a:spAutoFit/>
          </a:bodyPr>
          <a:lstStyle/>
          <a:p>
            <a:r>
              <a:rPr lang="es-ES" sz="3200" dirty="0"/>
              <a:t>1. La dinámica industrial</a:t>
            </a:r>
            <a:endParaRPr lang="es-AR" sz="3200" dirty="0"/>
          </a:p>
        </p:txBody>
      </p:sp>
      <p:sp>
        <p:nvSpPr>
          <p:cNvPr id="5" name="CuadroTexto 4">
            <a:extLst>
              <a:ext uri="{FF2B5EF4-FFF2-40B4-BE49-F238E27FC236}">
                <a16:creationId xmlns:a16="http://schemas.microsoft.com/office/drawing/2014/main" id="{4D00ECAF-4FCF-4E86-A9E4-802A49119C70}"/>
              </a:ext>
            </a:extLst>
          </p:cNvPr>
          <p:cNvSpPr txBox="1"/>
          <p:nvPr/>
        </p:nvSpPr>
        <p:spPr>
          <a:xfrm>
            <a:off x="225082" y="1223475"/>
            <a:ext cx="5570805" cy="1200329"/>
          </a:xfrm>
          <a:prstGeom prst="rect">
            <a:avLst/>
          </a:prstGeom>
          <a:noFill/>
        </p:spPr>
        <p:txBody>
          <a:bodyPr wrap="square">
            <a:spAutoFit/>
          </a:bodyPr>
          <a:lstStyle/>
          <a:p>
            <a:pPr marL="285750" indent="-285750" algn="just">
              <a:buFont typeface="Wingdings" panose="05000000000000000000" pitchFamily="2" charset="2"/>
              <a:buChar char="§"/>
            </a:pPr>
            <a:r>
              <a:rPr lang="es-AR" dirty="0"/>
              <a:t>A diferencia de nación y provincia, la Industria en Rosario registró una caída leve (-0,5%) en 2020 en relación con 2019. La explicación está en la composición de la industria por ramas.</a:t>
            </a:r>
          </a:p>
        </p:txBody>
      </p:sp>
      <p:sp>
        <p:nvSpPr>
          <p:cNvPr id="7" name="CuadroTexto 6">
            <a:extLst>
              <a:ext uri="{FF2B5EF4-FFF2-40B4-BE49-F238E27FC236}">
                <a16:creationId xmlns:a16="http://schemas.microsoft.com/office/drawing/2014/main" id="{60BE70F1-6479-43D5-86C5-AC06AB36A8C6}"/>
              </a:ext>
            </a:extLst>
          </p:cNvPr>
          <p:cNvSpPr txBox="1"/>
          <p:nvPr/>
        </p:nvSpPr>
        <p:spPr>
          <a:xfrm>
            <a:off x="225079" y="2566600"/>
            <a:ext cx="5570805" cy="1200329"/>
          </a:xfrm>
          <a:prstGeom prst="rect">
            <a:avLst/>
          </a:prstGeom>
          <a:noFill/>
        </p:spPr>
        <p:txBody>
          <a:bodyPr wrap="square">
            <a:spAutoFit/>
          </a:bodyPr>
          <a:lstStyle/>
          <a:p>
            <a:pPr marL="285750" indent="-285750" algn="just">
              <a:buFont typeface="Wingdings" panose="05000000000000000000" pitchFamily="2" charset="2"/>
              <a:buChar char="§"/>
            </a:pPr>
            <a:r>
              <a:rPr lang="es-AR" dirty="0"/>
              <a:t>Las ramas Metales, productos de metal y maquinaria y Alimentos y bebidas tuvieron una evolución positiva en 2020. Éstas explican el 60% de la facturación de la industria en la ciudad de Rosario. </a:t>
            </a:r>
          </a:p>
        </p:txBody>
      </p:sp>
      <p:sp>
        <p:nvSpPr>
          <p:cNvPr id="9" name="CuadroTexto 8">
            <a:extLst>
              <a:ext uri="{FF2B5EF4-FFF2-40B4-BE49-F238E27FC236}">
                <a16:creationId xmlns:a16="http://schemas.microsoft.com/office/drawing/2014/main" id="{025433D1-3A6B-4429-9578-9D67A60EA2B1}"/>
              </a:ext>
            </a:extLst>
          </p:cNvPr>
          <p:cNvSpPr txBox="1"/>
          <p:nvPr/>
        </p:nvSpPr>
        <p:spPr>
          <a:xfrm>
            <a:off x="225083" y="842968"/>
            <a:ext cx="900332" cy="400110"/>
          </a:xfrm>
          <a:prstGeom prst="rect">
            <a:avLst/>
          </a:prstGeom>
          <a:noFill/>
        </p:spPr>
        <p:txBody>
          <a:bodyPr wrap="square" rtlCol="0">
            <a:spAutoFit/>
          </a:bodyPr>
          <a:lstStyle/>
          <a:p>
            <a:r>
              <a:rPr lang="es-ES" sz="2000" b="1" dirty="0"/>
              <a:t>2020 </a:t>
            </a:r>
            <a:endParaRPr lang="es-AR" sz="2000" b="1" dirty="0"/>
          </a:p>
        </p:txBody>
      </p:sp>
      <p:sp>
        <p:nvSpPr>
          <p:cNvPr id="10" name="CuadroTexto 9">
            <a:extLst>
              <a:ext uri="{FF2B5EF4-FFF2-40B4-BE49-F238E27FC236}">
                <a16:creationId xmlns:a16="http://schemas.microsoft.com/office/drawing/2014/main" id="{F5EB62C3-5F11-4445-82F6-484347F40C79}"/>
              </a:ext>
            </a:extLst>
          </p:cNvPr>
          <p:cNvSpPr txBox="1"/>
          <p:nvPr/>
        </p:nvSpPr>
        <p:spPr>
          <a:xfrm>
            <a:off x="225083" y="3996678"/>
            <a:ext cx="900332" cy="400110"/>
          </a:xfrm>
          <a:prstGeom prst="rect">
            <a:avLst/>
          </a:prstGeom>
          <a:noFill/>
        </p:spPr>
        <p:txBody>
          <a:bodyPr wrap="square" rtlCol="0">
            <a:spAutoFit/>
          </a:bodyPr>
          <a:lstStyle/>
          <a:p>
            <a:r>
              <a:rPr lang="es-ES" sz="2000" b="1" dirty="0"/>
              <a:t>2021</a:t>
            </a:r>
            <a:endParaRPr lang="es-AR" sz="2000" b="1" dirty="0"/>
          </a:p>
        </p:txBody>
      </p:sp>
      <p:sp>
        <p:nvSpPr>
          <p:cNvPr id="12" name="CuadroTexto 11">
            <a:extLst>
              <a:ext uri="{FF2B5EF4-FFF2-40B4-BE49-F238E27FC236}">
                <a16:creationId xmlns:a16="http://schemas.microsoft.com/office/drawing/2014/main" id="{48513B46-ABF2-4644-82BD-E9ECA6823F02}"/>
              </a:ext>
            </a:extLst>
          </p:cNvPr>
          <p:cNvSpPr txBox="1"/>
          <p:nvPr/>
        </p:nvSpPr>
        <p:spPr>
          <a:xfrm>
            <a:off x="225078" y="4453523"/>
            <a:ext cx="5570805" cy="923330"/>
          </a:xfrm>
          <a:prstGeom prst="rect">
            <a:avLst/>
          </a:prstGeom>
          <a:noFill/>
        </p:spPr>
        <p:txBody>
          <a:bodyPr wrap="square" rtlCol="0">
            <a:spAutoFit/>
          </a:bodyPr>
          <a:lstStyle/>
          <a:p>
            <a:pPr marL="285750" indent="-285750" algn="just">
              <a:buFont typeface="Wingdings" panose="05000000000000000000" pitchFamily="2" charset="2"/>
              <a:buChar char="§"/>
            </a:pPr>
            <a:r>
              <a:rPr lang="es-ES" dirty="0"/>
              <a:t>La facturación industrial aumentó un 39% en los ocho primeros meses, en relación al mismo período de 2020. </a:t>
            </a:r>
            <a:endParaRPr lang="es-AR" dirty="0"/>
          </a:p>
        </p:txBody>
      </p:sp>
      <p:sp>
        <p:nvSpPr>
          <p:cNvPr id="13" name="CuadroTexto 12">
            <a:extLst>
              <a:ext uri="{FF2B5EF4-FFF2-40B4-BE49-F238E27FC236}">
                <a16:creationId xmlns:a16="http://schemas.microsoft.com/office/drawing/2014/main" id="{B3FEA945-A3BA-43C5-B21C-D1C421E7760A}"/>
              </a:ext>
            </a:extLst>
          </p:cNvPr>
          <p:cNvSpPr txBox="1"/>
          <p:nvPr/>
        </p:nvSpPr>
        <p:spPr>
          <a:xfrm>
            <a:off x="168807" y="5490561"/>
            <a:ext cx="5627076" cy="923330"/>
          </a:xfrm>
          <a:prstGeom prst="rect">
            <a:avLst/>
          </a:prstGeom>
          <a:noFill/>
        </p:spPr>
        <p:txBody>
          <a:bodyPr wrap="square" rtlCol="0">
            <a:spAutoFit/>
          </a:bodyPr>
          <a:lstStyle/>
          <a:p>
            <a:pPr marL="285750" indent="-285750" algn="just">
              <a:buFont typeface="Wingdings" panose="05000000000000000000" pitchFamily="2" charset="2"/>
              <a:buChar char="§"/>
            </a:pPr>
            <a:r>
              <a:rPr lang="es-ES" dirty="0"/>
              <a:t>La Fabricación de vehículos y la rama metalmecánica duplicaron la variación de la industria total, mientras la rama alimenticia no creció en relación a 2020. </a:t>
            </a:r>
            <a:endParaRPr lang="es-AR" dirty="0"/>
          </a:p>
        </p:txBody>
      </p:sp>
      <p:sp>
        <p:nvSpPr>
          <p:cNvPr id="15" name="CuadroTexto 14">
            <a:extLst>
              <a:ext uri="{FF2B5EF4-FFF2-40B4-BE49-F238E27FC236}">
                <a16:creationId xmlns:a16="http://schemas.microsoft.com/office/drawing/2014/main" id="{9FF64F7E-033A-416D-807E-727499BDDA1A}"/>
              </a:ext>
            </a:extLst>
          </p:cNvPr>
          <p:cNvSpPr txBox="1"/>
          <p:nvPr/>
        </p:nvSpPr>
        <p:spPr>
          <a:xfrm>
            <a:off x="6111184" y="5782007"/>
            <a:ext cx="5383234" cy="461665"/>
          </a:xfrm>
          <a:prstGeom prst="rect">
            <a:avLst/>
          </a:prstGeom>
          <a:noFill/>
        </p:spPr>
        <p:txBody>
          <a:bodyPr wrap="square" rtlCol="0">
            <a:spAutoFit/>
          </a:bodyPr>
          <a:lstStyle/>
          <a:p>
            <a:pPr algn="just"/>
            <a:r>
              <a:rPr lang="es-ES" sz="1200" dirty="0"/>
              <a:t>En base a facturación declarada a valores constantes </a:t>
            </a:r>
          </a:p>
          <a:p>
            <a:pPr algn="just"/>
            <a:r>
              <a:rPr lang="es-ES" sz="1200" dirty="0"/>
              <a:t>Fuente: </a:t>
            </a:r>
            <a:r>
              <a:rPr lang="es-ES" sz="1200" dirty="0" err="1"/>
              <a:t>elab</a:t>
            </a:r>
            <a:r>
              <a:rPr lang="es-ES" sz="1200" dirty="0"/>
              <a:t>. propia en base a CIE Municipalidad de Rosario</a:t>
            </a:r>
            <a:endParaRPr lang="es-AR" sz="1200" dirty="0"/>
          </a:p>
        </p:txBody>
      </p:sp>
      <p:pic>
        <p:nvPicPr>
          <p:cNvPr id="11" name="Imagen 10"/>
          <p:cNvPicPr>
            <a:picLocks noChangeAspect="1"/>
          </p:cNvPicPr>
          <p:nvPr/>
        </p:nvPicPr>
        <p:blipFill rotWithShape="1">
          <a:blip r:embed="rId3" cstate="print">
            <a:extLst>
              <a:ext uri="{28A0092B-C50C-407E-A947-70E740481C1C}">
                <a14:useLocalDpi xmlns:a14="http://schemas.microsoft.com/office/drawing/2010/main" val="0"/>
              </a:ext>
            </a:extLst>
          </a:blip>
          <a:srcRect b="24669"/>
          <a:stretch/>
        </p:blipFill>
        <p:spPr>
          <a:xfrm>
            <a:off x="10616302" y="5853172"/>
            <a:ext cx="1474996" cy="917456"/>
          </a:xfrm>
          <a:prstGeom prst="rect">
            <a:avLst/>
          </a:prstGeom>
        </p:spPr>
      </p:pic>
    </p:spTree>
    <p:extLst>
      <p:ext uri="{BB962C8B-B14F-4D97-AF65-F5344CB8AC3E}">
        <p14:creationId xmlns:p14="http://schemas.microsoft.com/office/powerpoint/2010/main" val="1500690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77F0664-ED92-41ED-AF33-2C92CFD863C6}"/>
              </a:ext>
            </a:extLst>
          </p:cNvPr>
          <p:cNvSpPr txBox="1"/>
          <p:nvPr/>
        </p:nvSpPr>
        <p:spPr>
          <a:xfrm>
            <a:off x="244359" y="231888"/>
            <a:ext cx="6977575" cy="584775"/>
          </a:xfrm>
          <a:prstGeom prst="rect">
            <a:avLst/>
          </a:prstGeom>
          <a:noFill/>
        </p:spPr>
        <p:txBody>
          <a:bodyPr wrap="square" rtlCol="0">
            <a:spAutoFit/>
          </a:bodyPr>
          <a:lstStyle/>
          <a:p>
            <a:r>
              <a:rPr lang="es-ES" sz="3200" dirty="0"/>
              <a:t>2. Evolución del Comercio </a:t>
            </a:r>
            <a:endParaRPr lang="es-AR" sz="3200" dirty="0"/>
          </a:p>
        </p:txBody>
      </p:sp>
      <p:sp>
        <p:nvSpPr>
          <p:cNvPr id="5" name="CuadroTexto 4">
            <a:extLst>
              <a:ext uri="{FF2B5EF4-FFF2-40B4-BE49-F238E27FC236}">
                <a16:creationId xmlns:a16="http://schemas.microsoft.com/office/drawing/2014/main" id="{362F0952-1F23-4B7D-A129-6806F10292A2}"/>
              </a:ext>
            </a:extLst>
          </p:cNvPr>
          <p:cNvSpPr txBox="1"/>
          <p:nvPr/>
        </p:nvSpPr>
        <p:spPr>
          <a:xfrm>
            <a:off x="66177" y="1186551"/>
            <a:ext cx="6003465" cy="1200329"/>
          </a:xfrm>
          <a:prstGeom prst="rect">
            <a:avLst/>
          </a:prstGeom>
          <a:noFill/>
        </p:spPr>
        <p:txBody>
          <a:bodyPr wrap="square" rtlCol="0">
            <a:spAutoFit/>
          </a:bodyPr>
          <a:lstStyle/>
          <a:p>
            <a:pPr marL="285750" indent="-285750" algn="just">
              <a:buFont typeface="Wingdings" panose="05000000000000000000" pitchFamily="2" charset="2"/>
              <a:buChar char="§"/>
            </a:pPr>
            <a:r>
              <a:rPr lang="es-AR" dirty="0"/>
              <a:t>El comercio cayó un 2,9% en 2020 en relación a 2019, siendo mayor la disminución en el rubro minorista (-4,2%), seguida por Venta y reparación de vehículos (-2,5%) y comercio por mayor (-1,6%). </a:t>
            </a:r>
          </a:p>
        </p:txBody>
      </p:sp>
      <p:pic>
        <p:nvPicPr>
          <p:cNvPr id="6" name="Imagen 5">
            <a:extLst>
              <a:ext uri="{FF2B5EF4-FFF2-40B4-BE49-F238E27FC236}">
                <a16:creationId xmlns:a16="http://schemas.microsoft.com/office/drawing/2014/main" id="{28A3E0EB-921E-446C-81EC-261DB132ACD0}"/>
              </a:ext>
            </a:extLst>
          </p:cNvPr>
          <p:cNvPicPr>
            <a:picLocks noChangeAspect="1"/>
          </p:cNvPicPr>
          <p:nvPr/>
        </p:nvPicPr>
        <p:blipFill>
          <a:blip r:embed="rId2"/>
          <a:stretch>
            <a:fillRect/>
          </a:stretch>
        </p:blipFill>
        <p:spPr>
          <a:xfrm>
            <a:off x="6188416" y="1209357"/>
            <a:ext cx="5937406" cy="3875910"/>
          </a:xfrm>
          <a:prstGeom prst="rect">
            <a:avLst/>
          </a:prstGeom>
        </p:spPr>
      </p:pic>
      <p:sp>
        <p:nvSpPr>
          <p:cNvPr id="7" name="CuadroTexto 6">
            <a:extLst>
              <a:ext uri="{FF2B5EF4-FFF2-40B4-BE49-F238E27FC236}">
                <a16:creationId xmlns:a16="http://schemas.microsoft.com/office/drawing/2014/main" id="{7D09B2F0-BCF5-40FA-9207-DBA9F9B525B6}"/>
              </a:ext>
            </a:extLst>
          </p:cNvPr>
          <p:cNvSpPr txBox="1"/>
          <p:nvPr/>
        </p:nvSpPr>
        <p:spPr>
          <a:xfrm>
            <a:off x="6188416" y="5085267"/>
            <a:ext cx="5383234" cy="461665"/>
          </a:xfrm>
          <a:prstGeom prst="rect">
            <a:avLst/>
          </a:prstGeom>
          <a:noFill/>
        </p:spPr>
        <p:txBody>
          <a:bodyPr wrap="square" rtlCol="0">
            <a:spAutoFit/>
          </a:bodyPr>
          <a:lstStyle/>
          <a:p>
            <a:r>
              <a:rPr lang="es-ES" sz="1200" dirty="0"/>
              <a:t>En base a facturación declarada a valores constantes </a:t>
            </a:r>
          </a:p>
          <a:p>
            <a:r>
              <a:rPr lang="es-ES" sz="1200" dirty="0"/>
              <a:t>Fuente: </a:t>
            </a:r>
            <a:r>
              <a:rPr lang="es-ES" sz="1200" dirty="0" err="1"/>
              <a:t>elab</a:t>
            </a:r>
            <a:r>
              <a:rPr lang="es-ES" sz="1200" dirty="0"/>
              <a:t>. propia en base a CIE Municipalidad de Rosario</a:t>
            </a:r>
            <a:endParaRPr lang="es-AR" sz="1200" dirty="0"/>
          </a:p>
        </p:txBody>
      </p:sp>
      <p:sp>
        <p:nvSpPr>
          <p:cNvPr id="8" name="CuadroTexto 7">
            <a:extLst>
              <a:ext uri="{FF2B5EF4-FFF2-40B4-BE49-F238E27FC236}">
                <a16:creationId xmlns:a16="http://schemas.microsoft.com/office/drawing/2014/main" id="{89F1B6A2-E5D9-4AD3-A393-41CF95D796A2}"/>
              </a:ext>
            </a:extLst>
          </p:cNvPr>
          <p:cNvSpPr txBox="1"/>
          <p:nvPr/>
        </p:nvSpPr>
        <p:spPr>
          <a:xfrm>
            <a:off x="313560" y="809247"/>
            <a:ext cx="900332" cy="400110"/>
          </a:xfrm>
          <a:prstGeom prst="rect">
            <a:avLst/>
          </a:prstGeom>
          <a:noFill/>
        </p:spPr>
        <p:txBody>
          <a:bodyPr wrap="square" rtlCol="0">
            <a:spAutoFit/>
          </a:bodyPr>
          <a:lstStyle/>
          <a:p>
            <a:r>
              <a:rPr lang="es-ES" sz="2000" b="1" dirty="0"/>
              <a:t>2020 </a:t>
            </a:r>
            <a:endParaRPr lang="es-AR" sz="2000" b="1" dirty="0"/>
          </a:p>
        </p:txBody>
      </p:sp>
      <p:sp>
        <p:nvSpPr>
          <p:cNvPr id="9" name="CuadroTexto 8">
            <a:extLst>
              <a:ext uri="{FF2B5EF4-FFF2-40B4-BE49-F238E27FC236}">
                <a16:creationId xmlns:a16="http://schemas.microsoft.com/office/drawing/2014/main" id="{D6B4CAE7-D0D3-47D8-AD6E-CDD3BD2BA678}"/>
              </a:ext>
            </a:extLst>
          </p:cNvPr>
          <p:cNvSpPr txBox="1"/>
          <p:nvPr/>
        </p:nvSpPr>
        <p:spPr>
          <a:xfrm>
            <a:off x="313560" y="4728161"/>
            <a:ext cx="900332" cy="400110"/>
          </a:xfrm>
          <a:prstGeom prst="rect">
            <a:avLst/>
          </a:prstGeom>
          <a:noFill/>
        </p:spPr>
        <p:txBody>
          <a:bodyPr wrap="square" rtlCol="0">
            <a:spAutoFit/>
          </a:bodyPr>
          <a:lstStyle/>
          <a:p>
            <a:r>
              <a:rPr lang="es-ES" sz="2000" b="1" dirty="0"/>
              <a:t>2021</a:t>
            </a:r>
            <a:endParaRPr lang="es-AR" sz="2000" b="1" dirty="0"/>
          </a:p>
        </p:txBody>
      </p:sp>
      <p:sp>
        <p:nvSpPr>
          <p:cNvPr id="10" name="CuadroTexto 9">
            <a:extLst>
              <a:ext uri="{FF2B5EF4-FFF2-40B4-BE49-F238E27FC236}">
                <a16:creationId xmlns:a16="http://schemas.microsoft.com/office/drawing/2014/main" id="{EA6DCB7D-D5A6-431B-A2C8-BC44863C60DA}"/>
              </a:ext>
            </a:extLst>
          </p:cNvPr>
          <p:cNvSpPr txBox="1"/>
          <p:nvPr/>
        </p:nvSpPr>
        <p:spPr>
          <a:xfrm>
            <a:off x="132237" y="2489579"/>
            <a:ext cx="5937406" cy="2308324"/>
          </a:xfrm>
          <a:prstGeom prst="rect">
            <a:avLst/>
          </a:prstGeom>
          <a:noFill/>
        </p:spPr>
        <p:txBody>
          <a:bodyPr wrap="square" rtlCol="0">
            <a:spAutoFit/>
          </a:bodyPr>
          <a:lstStyle/>
          <a:p>
            <a:pPr marL="285750" indent="-285750">
              <a:buFont typeface="Wingdings" panose="05000000000000000000" pitchFamily="2" charset="2"/>
              <a:buChar char="§"/>
            </a:pPr>
            <a:r>
              <a:rPr lang="es-ES" dirty="0"/>
              <a:t>Se destaca alta dispersión entre diferentes rubros:  </a:t>
            </a:r>
          </a:p>
          <a:p>
            <a:pPr marL="742950" lvl="1" indent="-285750">
              <a:buFont typeface="Wingdings" panose="05000000000000000000" pitchFamily="2" charset="2"/>
              <a:buChar char="§"/>
            </a:pPr>
            <a:r>
              <a:rPr lang="es-MX" dirty="0"/>
              <a:t>Ventas de uniformes: </a:t>
            </a:r>
            <a:r>
              <a:rPr lang="es-MX" dirty="0">
                <a:solidFill>
                  <a:srgbClr val="FF0000"/>
                </a:solidFill>
              </a:rPr>
              <a:t>-</a:t>
            </a:r>
            <a:r>
              <a:rPr lang="es-MX" b="1" dirty="0">
                <a:solidFill>
                  <a:srgbClr val="FF0000"/>
                </a:solidFill>
              </a:rPr>
              <a:t>69%</a:t>
            </a:r>
          </a:p>
          <a:p>
            <a:pPr marL="742950" lvl="1" indent="-285750">
              <a:buFont typeface="Wingdings" panose="05000000000000000000" pitchFamily="2" charset="2"/>
              <a:buChar char="§"/>
            </a:pPr>
            <a:r>
              <a:rPr lang="es-MX" dirty="0"/>
              <a:t>Ventas prendas de vestir: </a:t>
            </a:r>
            <a:r>
              <a:rPr lang="es-MX" b="1" dirty="0">
                <a:solidFill>
                  <a:srgbClr val="FF0000"/>
                </a:solidFill>
              </a:rPr>
              <a:t>-44%</a:t>
            </a:r>
          </a:p>
          <a:p>
            <a:pPr marL="742950" lvl="1" indent="-285750">
              <a:buFont typeface="Wingdings" panose="05000000000000000000" pitchFamily="2" charset="2"/>
              <a:buChar char="§"/>
            </a:pPr>
            <a:r>
              <a:rPr lang="es-MX" dirty="0"/>
              <a:t>Relojerías y joyerías: </a:t>
            </a:r>
            <a:r>
              <a:rPr lang="es-MX" b="1" dirty="0">
                <a:solidFill>
                  <a:srgbClr val="FF0000"/>
                </a:solidFill>
              </a:rPr>
              <a:t>-37%</a:t>
            </a:r>
            <a:endParaRPr lang="es-AR" b="1" dirty="0">
              <a:solidFill>
                <a:srgbClr val="FF0000"/>
              </a:solidFill>
            </a:endParaRPr>
          </a:p>
          <a:p>
            <a:pPr marL="742950" lvl="1" indent="-285750">
              <a:buFont typeface="Wingdings" panose="05000000000000000000" pitchFamily="2" charset="2"/>
              <a:buChar char="§"/>
            </a:pPr>
            <a:r>
              <a:rPr lang="es-ES" dirty="0"/>
              <a:t>Venta de alimentos: </a:t>
            </a:r>
            <a:r>
              <a:rPr lang="es-ES" b="1" dirty="0">
                <a:solidFill>
                  <a:schemeClr val="accent1">
                    <a:lumMod val="75000"/>
                  </a:schemeClr>
                </a:solidFill>
              </a:rPr>
              <a:t>+ 14%</a:t>
            </a:r>
          </a:p>
          <a:p>
            <a:pPr marL="742950" lvl="1" indent="-285750">
              <a:buFont typeface="Wingdings" panose="05000000000000000000" pitchFamily="2" charset="2"/>
              <a:buChar char="§"/>
            </a:pPr>
            <a:r>
              <a:rPr lang="es-ES" dirty="0"/>
              <a:t>Rubros </a:t>
            </a:r>
            <a:r>
              <a:rPr lang="es-ES" dirty="0" err="1"/>
              <a:t>asoc</a:t>
            </a:r>
            <a:r>
              <a:rPr lang="es-ES" dirty="0"/>
              <a:t>. al hogar y mejoras: </a:t>
            </a:r>
            <a:r>
              <a:rPr lang="es-ES" b="1" dirty="0">
                <a:solidFill>
                  <a:schemeClr val="accent1">
                    <a:lumMod val="75000"/>
                  </a:schemeClr>
                </a:solidFill>
              </a:rPr>
              <a:t>+20%</a:t>
            </a:r>
            <a:endParaRPr lang="es-ES" dirty="0"/>
          </a:p>
          <a:p>
            <a:pPr marL="742950" lvl="1" indent="-285750" algn="just">
              <a:buFont typeface="Wingdings" panose="05000000000000000000" pitchFamily="2" charset="2"/>
              <a:buChar char="§"/>
            </a:pPr>
            <a:r>
              <a:rPr lang="es-ES" dirty="0"/>
              <a:t>Rubros </a:t>
            </a:r>
            <a:r>
              <a:rPr lang="es-ES" dirty="0" err="1"/>
              <a:t>asoc</a:t>
            </a:r>
            <a:r>
              <a:rPr lang="es-ES" dirty="0"/>
              <a:t>. a esparcimiento, </a:t>
            </a:r>
            <a:r>
              <a:rPr lang="es-ES" dirty="0" err="1"/>
              <a:t>deportes,etc</a:t>
            </a:r>
            <a:r>
              <a:rPr lang="es-ES" dirty="0"/>
              <a:t>:  </a:t>
            </a:r>
            <a:r>
              <a:rPr lang="es-ES" b="1" dirty="0">
                <a:solidFill>
                  <a:schemeClr val="accent1">
                    <a:lumMod val="75000"/>
                  </a:schemeClr>
                </a:solidFill>
              </a:rPr>
              <a:t>+20% a +50%</a:t>
            </a:r>
            <a:r>
              <a:rPr lang="es-ES" dirty="0"/>
              <a:t> </a:t>
            </a:r>
            <a:endParaRPr lang="es-AR" dirty="0"/>
          </a:p>
        </p:txBody>
      </p:sp>
      <p:sp>
        <p:nvSpPr>
          <p:cNvPr id="11" name="CuadroTexto 10">
            <a:extLst>
              <a:ext uri="{FF2B5EF4-FFF2-40B4-BE49-F238E27FC236}">
                <a16:creationId xmlns:a16="http://schemas.microsoft.com/office/drawing/2014/main" id="{B916FD00-FC91-48DB-ABF6-A2F31375CB94}"/>
              </a:ext>
            </a:extLst>
          </p:cNvPr>
          <p:cNvSpPr txBox="1"/>
          <p:nvPr/>
        </p:nvSpPr>
        <p:spPr>
          <a:xfrm>
            <a:off x="313561" y="5128271"/>
            <a:ext cx="5679276" cy="1477328"/>
          </a:xfrm>
          <a:prstGeom prst="rect">
            <a:avLst/>
          </a:prstGeom>
          <a:noFill/>
        </p:spPr>
        <p:txBody>
          <a:bodyPr wrap="square" rtlCol="0">
            <a:spAutoFit/>
          </a:bodyPr>
          <a:lstStyle/>
          <a:p>
            <a:pPr marL="285750" indent="-285750">
              <a:buFont typeface="Wingdings" panose="05000000000000000000" pitchFamily="2" charset="2"/>
              <a:buChar char="§"/>
            </a:pPr>
            <a:r>
              <a:rPr lang="es-ES" dirty="0"/>
              <a:t>La facturación aumentó 17,8% en los ocho primeros meses, en relación a igual período de 2020.  </a:t>
            </a:r>
          </a:p>
          <a:p>
            <a:pPr marL="285750" indent="-285750">
              <a:buFont typeface="Wingdings" panose="05000000000000000000" pitchFamily="2" charset="2"/>
              <a:buChar char="§"/>
            </a:pPr>
            <a:endParaRPr lang="es-ES" dirty="0"/>
          </a:p>
          <a:p>
            <a:pPr marL="285750" indent="-285750" algn="just">
              <a:buFont typeface="Wingdings" panose="05000000000000000000" pitchFamily="2" charset="2"/>
              <a:buChar char="§"/>
            </a:pPr>
            <a:r>
              <a:rPr lang="es-ES" dirty="0"/>
              <a:t>Se destaca la recuperación del sector de venta y reparación de automotores. </a:t>
            </a:r>
            <a:endParaRPr lang="es-AR" dirty="0"/>
          </a:p>
        </p:txBody>
      </p:sp>
      <p:pic>
        <p:nvPicPr>
          <p:cNvPr id="12" name="Imagen 11"/>
          <p:cNvPicPr>
            <a:picLocks noChangeAspect="1"/>
          </p:cNvPicPr>
          <p:nvPr/>
        </p:nvPicPr>
        <p:blipFill rotWithShape="1">
          <a:blip r:embed="rId3" cstate="print">
            <a:extLst>
              <a:ext uri="{28A0092B-C50C-407E-A947-70E740481C1C}">
                <a14:useLocalDpi xmlns:a14="http://schemas.microsoft.com/office/drawing/2010/main" val="0"/>
              </a:ext>
            </a:extLst>
          </a:blip>
          <a:srcRect b="24669"/>
          <a:stretch/>
        </p:blipFill>
        <p:spPr>
          <a:xfrm>
            <a:off x="10616302" y="5853172"/>
            <a:ext cx="1474996" cy="917456"/>
          </a:xfrm>
          <a:prstGeom prst="rect">
            <a:avLst/>
          </a:prstGeom>
        </p:spPr>
      </p:pic>
    </p:spTree>
    <p:extLst>
      <p:ext uri="{BB962C8B-B14F-4D97-AF65-F5344CB8AC3E}">
        <p14:creationId xmlns:p14="http://schemas.microsoft.com/office/powerpoint/2010/main" val="326038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9939A4B-8941-43B4-8CC8-E43105A02F72}"/>
              </a:ext>
            </a:extLst>
          </p:cNvPr>
          <p:cNvSpPr txBox="1"/>
          <p:nvPr/>
        </p:nvSpPr>
        <p:spPr>
          <a:xfrm>
            <a:off x="145774" y="229494"/>
            <a:ext cx="6977575" cy="584775"/>
          </a:xfrm>
          <a:prstGeom prst="rect">
            <a:avLst/>
          </a:prstGeom>
          <a:noFill/>
        </p:spPr>
        <p:txBody>
          <a:bodyPr wrap="square" rtlCol="0">
            <a:spAutoFit/>
          </a:bodyPr>
          <a:lstStyle/>
          <a:p>
            <a:r>
              <a:rPr lang="es-ES" sz="3200" dirty="0"/>
              <a:t>3. Impacto en los Servicios Privados </a:t>
            </a:r>
            <a:endParaRPr lang="es-AR" sz="3200" dirty="0"/>
          </a:p>
        </p:txBody>
      </p:sp>
      <p:sp>
        <p:nvSpPr>
          <p:cNvPr id="5" name="CuadroTexto 4">
            <a:extLst>
              <a:ext uri="{FF2B5EF4-FFF2-40B4-BE49-F238E27FC236}">
                <a16:creationId xmlns:a16="http://schemas.microsoft.com/office/drawing/2014/main" id="{7EAC6ED6-015E-4B23-AEA9-85C13F4098DB}"/>
              </a:ext>
            </a:extLst>
          </p:cNvPr>
          <p:cNvSpPr txBox="1"/>
          <p:nvPr/>
        </p:nvSpPr>
        <p:spPr>
          <a:xfrm>
            <a:off x="145774" y="1280798"/>
            <a:ext cx="5459895" cy="923330"/>
          </a:xfrm>
          <a:prstGeom prst="rect">
            <a:avLst/>
          </a:prstGeom>
          <a:noFill/>
        </p:spPr>
        <p:txBody>
          <a:bodyPr wrap="square">
            <a:spAutoFit/>
          </a:bodyPr>
          <a:lstStyle/>
          <a:p>
            <a:pPr marL="285750" indent="-285750" algn="just">
              <a:buFont typeface="Arial" panose="020B0604020202020204" pitchFamily="34" charset="0"/>
              <a:buChar char="•"/>
            </a:pPr>
            <a:r>
              <a:rPr lang="es-AR" dirty="0"/>
              <a:t>Si bien crecieron más que el resto de los sectores en el período de prepandemia, disminuyeron un 18,0% en 2020. </a:t>
            </a:r>
          </a:p>
        </p:txBody>
      </p:sp>
      <p:pic>
        <p:nvPicPr>
          <p:cNvPr id="6" name="Imagen 5">
            <a:extLst>
              <a:ext uri="{FF2B5EF4-FFF2-40B4-BE49-F238E27FC236}">
                <a16:creationId xmlns:a16="http://schemas.microsoft.com/office/drawing/2014/main" id="{92ACB239-F586-4A9F-991A-1D900C6325DB}"/>
              </a:ext>
            </a:extLst>
          </p:cNvPr>
          <p:cNvPicPr>
            <a:picLocks noChangeAspect="1"/>
          </p:cNvPicPr>
          <p:nvPr/>
        </p:nvPicPr>
        <p:blipFill>
          <a:blip r:embed="rId2"/>
          <a:stretch>
            <a:fillRect/>
          </a:stretch>
        </p:blipFill>
        <p:spPr>
          <a:xfrm>
            <a:off x="5844209" y="1280798"/>
            <a:ext cx="6347791" cy="4469434"/>
          </a:xfrm>
          <a:prstGeom prst="rect">
            <a:avLst/>
          </a:prstGeom>
        </p:spPr>
      </p:pic>
      <p:sp>
        <p:nvSpPr>
          <p:cNvPr id="7" name="CuadroTexto 6">
            <a:extLst>
              <a:ext uri="{FF2B5EF4-FFF2-40B4-BE49-F238E27FC236}">
                <a16:creationId xmlns:a16="http://schemas.microsoft.com/office/drawing/2014/main" id="{C21ED44E-914B-4B9A-8A67-938C2CF026F8}"/>
              </a:ext>
            </a:extLst>
          </p:cNvPr>
          <p:cNvSpPr txBox="1"/>
          <p:nvPr/>
        </p:nvSpPr>
        <p:spPr>
          <a:xfrm>
            <a:off x="5844209" y="5738918"/>
            <a:ext cx="5383234" cy="461665"/>
          </a:xfrm>
          <a:prstGeom prst="rect">
            <a:avLst/>
          </a:prstGeom>
          <a:noFill/>
        </p:spPr>
        <p:txBody>
          <a:bodyPr wrap="square" rtlCol="0">
            <a:spAutoFit/>
          </a:bodyPr>
          <a:lstStyle/>
          <a:p>
            <a:r>
              <a:rPr lang="es-ES" sz="1200" dirty="0"/>
              <a:t>En base a facturación declarada a valores constantes </a:t>
            </a:r>
          </a:p>
          <a:p>
            <a:r>
              <a:rPr lang="es-ES" sz="1200" dirty="0"/>
              <a:t>Fuente: </a:t>
            </a:r>
            <a:r>
              <a:rPr lang="es-ES" sz="1200" dirty="0" err="1"/>
              <a:t>elab</a:t>
            </a:r>
            <a:r>
              <a:rPr lang="es-ES" sz="1200" dirty="0"/>
              <a:t>. propia en base a CIE Municipalidad de Rosario</a:t>
            </a:r>
            <a:endParaRPr lang="es-AR" sz="1200" dirty="0"/>
          </a:p>
        </p:txBody>
      </p:sp>
      <p:sp>
        <p:nvSpPr>
          <p:cNvPr id="8" name="CuadroTexto 7">
            <a:extLst>
              <a:ext uri="{FF2B5EF4-FFF2-40B4-BE49-F238E27FC236}">
                <a16:creationId xmlns:a16="http://schemas.microsoft.com/office/drawing/2014/main" id="{4D1D3AB0-BC5A-4198-8D8C-F54A2E7C8831}"/>
              </a:ext>
            </a:extLst>
          </p:cNvPr>
          <p:cNvSpPr txBox="1"/>
          <p:nvPr/>
        </p:nvSpPr>
        <p:spPr>
          <a:xfrm>
            <a:off x="145774" y="814269"/>
            <a:ext cx="900332" cy="400110"/>
          </a:xfrm>
          <a:prstGeom prst="rect">
            <a:avLst/>
          </a:prstGeom>
          <a:noFill/>
        </p:spPr>
        <p:txBody>
          <a:bodyPr wrap="square" rtlCol="0">
            <a:spAutoFit/>
          </a:bodyPr>
          <a:lstStyle/>
          <a:p>
            <a:r>
              <a:rPr lang="es-ES" sz="2000" b="1" dirty="0"/>
              <a:t>2020</a:t>
            </a:r>
            <a:endParaRPr lang="es-AR" sz="2000" b="1" dirty="0"/>
          </a:p>
        </p:txBody>
      </p:sp>
      <p:sp>
        <p:nvSpPr>
          <p:cNvPr id="9" name="CuadroTexto 8">
            <a:extLst>
              <a:ext uri="{FF2B5EF4-FFF2-40B4-BE49-F238E27FC236}">
                <a16:creationId xmlns:a16="http://schemas.microsoft.com/office/drawing/2014/main" id="{D578C7BB-09ED-4D02-AA07-00B2BA3FC937}"/>
              </a:ext>
            </a:extLst>
          </p:cNvPr>
          <p:cNvSpPr txBox="1"/>
          <p:nvPr/>
        </p:nvSpPr>
        <p:spPr>
          <a:xfrm>
            <a:off x="145774" y="4234083"/>
            <a:ext cx="900332" cy="400110"/>
          </a:xfrm>
          <a:prstGeom prst="rect">
            <a:avLst/>
          </a:prstGeom>
          <a:noFill/>
        </p:spPr>
        <p:txBody>
          <a:bodyPr wrap="square" rtlCol="0">
            <a:spAutoFit/>
          </a:bodyPr>
          <a:lstStyle/>
          <a:p>
            <a:r>
              <a:rPr lang="es-ES" sz="2000" b="1" dirty="0"/>
              <a:t>2021</a:t>
            </a:r>
            <a:endParaRPr lang="es-AR" sz="2000" b="1" dirty="0"/>
          </a:p>
        </p:txBody>
      </p:sp>
      <p:sp>
        <p:nvSpPr>
          <p:cNvPr id="10" name="CuadroTexto 9">
            <a:extLst>
              <a:ext uri="{FF2B5EF4-FFF2-40B4-BE49-F238E27FC236}">
                <a16:creationId xmlns:a16="http://schemas.microsoft.com/office/drawing/2014/main" id="{357ABAD3-D414-464C-AEA3-2CBDB987547F}"/>
              </a:ext>
            </a:extLst>
          </p:cNvPr>
          <p:cNvSpPr txBox="1"/>
          <p:nvPr/>
        </p:nvSpPr>
        <p:spPr>
          <a:xfrm>
            <a:off x="145775" y="2228671"/>
            <a:ext cx="5459894" cy="923330"/>
          </a:xfrm>
          <a:prstGeom prst="rect">
            <a:avLst/>
          </a:prstGeom>
          <a:noFill/>
        </p:spPr>
        <p:txBody>
          <a:bodyPr wrap="square" rtlCol="0">
            <a:spAutoFit/>
          </a:bodyPr>
          <a:lstStyle/>
          <a:p>
            <a:pPr marL="285750" indent="-285750" algn="just">
              <a:buFont typeface="Arial" panose="020B0604020202020204" pitchFamily="34" charset="0"/>
              <a:buChar char="•"/>
            </a:pPr>
            <a:r>
              <a:rPr lang="es-AR" dirty="0"/>
              <a:t>Los más afectados fueron Servicios artísticos, culturales y deportivos y Hoteles y Restaurantes, debido a las restricciones de funcionamiento. </a:t>
            </a:r>
          </a:p>
        </p:txBody>
      </p:sp>
      <p:sp>
        <p:nvSpPr>
          <p:cNvPr id="11" name="CuadroTexto 10">
            <a:extLst>
              <a:ext uri="{FF2B5EF4-FFF2-40B4-BE49-F238E27FC236}">
                <a16:creationId xmlns:a16="http://schemas.microsoft.com/office/drawing/2014/main" id="{2F6252DC-CA87-4F49-945A-F9EB23648F1B}"/>
              </a:ext>
            </a:extLst>
          </p:cNvPr>
          <p:cNvSpPr txBox="1"/>
          <p:nvPr/>
        </p:nvSpPr>
        <p:spPr>
          <a:xfrm>
            <a:off x="119273" y="3244334"/>
            <a:ext cx="5459894" cy="923330"/>
          </a:xfrm>
          <a:prstGeom prst="rect">
            <a:avLst/>
          </a:prstGeom>
          <a:noFill/>
        </p:spPr>
        <p:txBody>
          <a:bodyPr wrap="square" rtlCol="0">
            <a:spAutoFit/>
          </a:bodyPr>
          <a:lstStyle/>
          <a:p>
            <a:pPr marL="285750" indent="-285750" algn="just">
              <a:buFont typeface="Arial" panose="020B0604020202020204" pitchFamily="34" charset="0"/>
              <a:buChar char="•"/>
            </a:pPr>
            <a:r>
              <a:rPr lang="es-AR" dirty="0"/>
              <a:t>Las menores caídas fueron en Información y comunicaciones, servicios financieros y salud y servicios sociales. </a:t>
            </a:r>
          </a:p>
        </p:txBody>
      </p:sp>
      <p:sp>
        <p:nvSpPr>
          <p:cNvPr id="13" name="CuadroTexto 12">
            <a:extLst>
              <a:ext uri="{FF2B5EF4-FFF2-40B4-BE49-F238E27FC236}">
                <a16:creationId xmlns:a16="http://schemas.microsoft.com/office/drawing/2014/main" id="{11F0266D-A19E-4952-B9B9-BF96301E9DC0}"/>
              </a:ext>
            </a:extLst>
          </p:cNvPr>
          <p:cNvSpPr txBox="1"/>
          <p:nvPr/>
        </p:nvSpPr>
        <p:spPr>
          <a:xfrm>
            <a:off x="119273" y="4675880"/>
            <a:ext cx="5287617" cy="923330"/>
          </a:xfrm>
          <a:prstGeom prst="rect">
            <a:avLst/>
          </a:prstGeom>
          <a:noFill/>
        </p:spPr>
        <p:txBody>
          <a:bodyPr wrap="square" rtlCol="0">
            <a:spAutoFit/>
          </a:bodyPr>
          <a:lstStyle/>
          <a:p>
            <a:pPr marL="285750" indent="-285750" algn="just">
              <a:buFont typeface="Arial" panose="020B0604020202020204" pitchFamily="34" charset="0"/>
              <a:buChar char="•"/>
            </a:pPr>
            <a:r>
              <a:rPr lang="es-ES" dirty="0"/>
              <a:t>La recuperación en los ocho primeros meses de 2021 (6%) no llega aún a compensar la caída en 2020. </a:t>
            </a:r>
            <a:endParaRPr lang="es-AR" dirty="0"/>
          </a:p>
        </p:txBody>
      </p:sp>
      <p:sp>
        <p:nvSpPr>
          <p:cNvPr id="14" name="CuadroTexto 13">
            <a:extLst>
              <a:ext uri="{FF2B5EF4-FFF2-40B4-BE49-F238E27FC236}">
                <a16:creationId xmlns:a16="http://schemas.microsoft.com/office/drawing/2014/main" id="{53252662-45DF-43ED-B459-0A593236EC3F}"/>
              </a:ext>
            </a:extLst>
          </p:cNvPr>
          <p:cNvSpPr txBox="1"/>
          <p:nvPr/>
        </p:nvSpPr>
        <p:spPr>
          <a:xfrm>
            <a:off x="119273" y="5645761"/>
            <a:ext cx="5383234" cy="923330"/>
          </a:xfrm>
          <a:prstGeom prst="rect">
            <a:avLst/>
          </a:prstGeom>
          <a:noFill/>
        </p:spPr>
        <p:txBody>
          <a:bodyPr wrap="square" rtlCol="0">
            <a:spAutoFit/>
          </a:bodyPr>
          <a:lstStyle/>
          <a:p>
            <a:pPr marL="285750" indent="-285750" algn="just">
              <a:buFont typeface="Arial" panose="020B0604020202020204" pitchFamily="34" charset="0"/>
              <a:buChar char="•"/>
            </a:pPr>
            <a:r>
              <a:rPr lang="es-ES" dirty="0"/>
              <a:t>Los ss. de alojamiento y comida y ss. Comunales y personales duplican la variación del total de servicios privados. </a:t>
            </a:r>
            <a:endParaRPr lang="es-AR" dirty="0"/>
          </a:p>
        </p:txBody>
      </p:sp>
      <p:pic>
        <p:nvPicPr>
          <p:cNvPr id="12" name="Imagen 11"/>
          <p:cNvPicPr>
            <a:picLocks noChangeAspect="1"/>
          </p:cNvPicPr>
          <p:nvPr/>
        </p:nvPicPr>
        <p:blipFill rotWithShape="1">
          <a:blip r:embed="rId3" cstate="print">
            <a:extLst>
              <a:ext uri="{28A0092B-C50C-407E-A947-70E740481C1C}">
                <a14:useLocalDpi xmlns:a14="http://schemas.microsoft.com/office/drawing/2010/main" val="0"/>
              </a:ext>
            </a:extLst>
          </a:blip>
          <a:srcRect b="24669"/>
          <a:stretch/>
        </p:blipFill>
        <p:spPr>
          <a:xfrm>
            <a:off x="10616302" y="5853172"/>
            <a:ext cx="1474996" cy="917456"/>
          </a:xfrm>
          <a:prstGeom prst="rect">
            <a:avLst/>
          </a:prstGeom>
        </p:spPr>
      </p:pic>
    </p:spTree>
    <p:extLst>
      <p:ext uri="{BB962C8B-B14F-4D97-AF65-F5344CB8AC3E}">
        <p14:creationId xmlns:p14="http://schemas.microsoft.com/office/powerpoint/2010/main" val="3446512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A42DA528-4F44-4CB9-B46B-A95DCCB3D961}"/>
              </a:ext>
            </a:extLst>
          </p:cNvPr>
          <p:cNvSpPr txBox="1"/>
          <p:nvPr/>
        </p:nvSpPr>
        <p:spPr>
          <a:xfrm>
            <a:off x="313955" y="366555"/>
            <a:ext cx="5188158" cy="2539157"/>
          </a:xfrm>
          <a:prstGeom prst="rect">
            <a:avLst/>
          </a:prstGeom>
          <a:noFill/>
        </p:spPr>
        <p:txBody>
          <a:bodyPr wrap="square" rtlCol="0">
            <a:spAutoFit/>
          </a:bodyPr>
          <a:lstStyle/>
          <a:p>
            <a:pPr algn="just">
              <a:spcBef>
                <a:spcPts val="600"/>
              </a:spcBef>
            </a:pPr>
            <a:r>
              <a:rPr lang="es-AR" b="1" dirty="0"/>
              <a:t>Hoteles y Restaurantes </a:t>
            </a:r>
          </a:p>
          <a:p>
            <a:pPr marL="285750" indent="-285750" algn="just">
              <a:spcBef>
                <a:spcPts val="600"/>
              </a:spcBef>
              <a:buFont typeface="Wingdings" panose="05000000000000000000" pitchFamily="2" charset="2"/>
              <a:buChar char="§"/>
            </a:pPr>
            <a:r>
              <a:rPr lang="es-AR" dirty="0"/>
              <a:t> En 2020 su facturación estuvo un 52% por debajo de la de 2019.</a:t>
            </a:r>
          </a:p>
          <a:p>
            <a:pPr marL="285750" indent="-285750" algn="just">
              <a:spcBef>
                <a:spcPts val="600"/>
              </a:spcBef>
              <a:buFont typeface="Wingdings" panose="05000000000000000000" pitchFamily="2" charset="2"/>
              <a:buChar char="§"/>
            </a:pPr>
            <a:r>
              <a:rPr lang="es-AR" dirty="0"/>
              <a:t>Según la Encuesta de Ocupación Hotelera (INDEC) el </a:t>
            </a:r>
            <a:r>
              <a:rPr lang="es-AR" dirty="0" err="1"/>
              <a:t>pdio</a:t>
            </a:r>
            <a:r>
              <a:rPr lang="es-AR" dirty="0"/>
              <a:t>. de plazas ocupadas fue del 29% en el año. </a:t>
            </a:r>
          </a:p>
          <a:p>
            <a:pPr marL="285750" indent="-285750" algn="just">
              <a:spcBef>
                <a:spcPts val="600"/>
              </a:spcBef>
              <a:buFont typeface="Wingdings" panose="05000000000000000000" pitchFamily="2" charset="2"/>
              <a:buChar char="§"/>
            </a:pPr>
            <a:r>
              <a:rPr lang="es-AR" dirty="0"/>
              <a:t> Los cambios en el turismo y la educación pueden imponer desafíos de transformación productiva en el sector en el contexto postpandemia. </a:t>
            </a:r>
          </a:p>
        </p:txBody>
      </p:sp>
      <p:pic>
        <p:nvPicPr>
          <p:cNvPr id="5" name="Imagen 4">
            <a:extLst>
              <a:ext uri="{FF2B5EF4-FFF2-40B4-BE49-F238E27FC236}">
                <a16:creationId xmlns:a16="http://schemas.microsoft.com/office/drawing/2014/main" id="{ABEC7449-B196-4DA3-B5DB-C8E530786897}"/>
              </a:ext>
            </a:extLst>
          </p:cNvPr>
          <p:cNvPicPr>
            <a:picLocks noChangeAspect="1"/>
          </p:cNvPicPr>
          <p:nvPr/>
        </p:nvPicPr>
        <p:blipFill>
          <a:blip r:embed="rId2"/>
          <a:stretch>
            <a:fillRect/>
          </a:stretch>
        </p:blipFill>
        <p:spPr>
          <a:xfrm>
            <a:off x="62323" y="2905712"/>
            <a:ext cx="5920466" cy="3379000"/>
          </a:xfrm>
          <a:prstGeom prst="rect">
            <a:avLst/>
          </a:prstGeom>
        </p:spPr>
      </p:pic>
      <p:pic>
        <p:nvPicPr>
          <p:cNvPr id="6" name="Imagen 5">
            <a:extLst>
              <a:ext uri="{FF2B5EF4-FFF2-40B4-BE49-F238E27FC236}">
                <a16:creationId xmlns:a16="http://schemas.microsoft.com/office/drawing/2014/main" id="{D470B583-5D59-4CFB-A715-FB92183EE7B6}"/>
              </a:ext>
            </a:extLst>
          </p:cNvPr>
          <p:cNvPicPr>
            <a:picLocks noChangeAspect="1"/>
          </p:cNvPicPr>
          <p:nvPr/>
        </p:nvPicPr>
        <p:blipFill>
          <a:blip r:embed="rId3"/>
          <a:stretch>
            <a:fillRect/>
          </a:stretch>
        </p:blipFill>
        <p:spPr>
          <a:xfrm>
            <a:off x="6102966" y="2905712"/>
            <a:ext cx="5922296" cy="3380044"/>
          </a:xfrm>
          <a:prstGeom prst="rect">
            <a:avLst/>
          </a:prstGeom>
        </p:spPr>
      </p:pic>
      <p:sp>
        <p:nvSpPr>
          <p:cNvPr id="7" name="CuadroTexto 6">
            <a:extLst>
              <a:ext uri="{FF2B5EF4-FFF2-40B4-BE49-F238E27FC236}">
                <a16:creationId xmlns:a16="http://schemas.microsoft.com/office/drawing/2014/main" id="{FA35B6EF-86EA-4AAB-BB0C-487BB1372E83}"/>
              </a:ext>
            </a:extLst>
          </p:cNvPr>
          <p:cNvSpPr txBox="1"/>
          <p:nvPr/>
        </p:nvSpPr>
        <p:spPr>
          <a:xfrm>
            <a:off x="6298040" y="366555"/>
            <a:ext cx="5188160" cy="2308324"/>
          </a:xfrm>
          <a:prstGeom prst="rect">
            <a:avLst/>
          </a:prstGeom>
          <a:noFill/>
        </p:spPr>
        <p:txBody>
          <a:bodyPr wrap="square" rtlCol="0">
            <a:spAutoFit/>
          </a:bodyPr>
          <a:lstStyle/>
          <a:p>
            <a:pPr algn="just"/>
            <a:r>
              <a:rPr lang="es-AR" dirty="0"/>
              <a:t> </a:t>
            </a:r>
            <a:r>
              <a:rPr lang="es-AR" b="1" dirty="0"/>
              <a:t>Servicios culturales, deportivos y de esparcimiento</a:t>
            </a:r>
          </a:p>
          <a:p>
            <a:pPr algn="just"/>
            <a:r>
              <a:rPr lang="es-AR" b="1" dirty="0"/>
              <a:t> </a:t>
            </a:r>
          </a:p>
          <a:p>
            <a:pPr marL="285750" indent="-285750" algn="just">
              <a:buFont typeface="Wingdings" panose="05000000000000000000" pitchFamily="2" charset="2"/>
              <a:buChar char="§"/>
            </a:pPr>
            <a:r>
              <a:rPr lang="es-AR" dirty="0"/>
              <a:t>Según datos de SINCA, las más afectadas están relacionadas con actividad presencial: artes escénicas y música (si bien pudo canalizarse parcialmente vía </a:t>
            </a:r>
            <a:r>
              <a:rPr lang="es-AR" dirty="0" err="1"/>
              <a:t>streaming</a:t>
            </a:r>
            <a:r>
              <a:rPr lang="es-AR" dirty="0"/>
              <a:t>). Otras por la caída de la actividad en sectores vinculados (publicidad, diseño, </a:t>
            </a:r>
            <a:r>
              <a:rPr lang="es-AR" dirty="0" err="1"/>
              <a:t>etc</a:t>
            </a:r>
            <a:r>
              <a:rPr lang="es-AR" dirty="0"/>
              <a:t>). </a:t>
            </a:r>
          </a:p>
        </p:txBody>
      </p:sp>
      <p:sp>
        <p:nvSpPr>
          <p:cNvPr id="8" name="CuadroTexto 7">
            <a:extLst>
              <a:ext uri="{FF2B5EF4-FFF2-40B4-BE49-F238E27FC236}">
                <a16:creationId xmlns:a16="http://schemas.microsoft.com/office/drawing/2014/main" id="{4F6DC004-B6D9-4D4D-8FB1-14B4295A426A}"/>
              </a:ext>
            </a:extLst>
          </p:cNvPr>
          <p:cNvSpPr txBox="1"/>
          <p:nvPr/>
        </p:nvSpPr>
        <p:spPr>
          <a:xfrm>
            <a:off x="6102966" y="6284712"/>
            <a:ext cx="5383234" cy="461665"/>
          </a:xfrm>
          <a:prstGeom prst="rect">
            <a:avLst/>
          </a:prstGeom>
          <a:noFill/>
        </p:spPr>
        <p:txBody>
          <a:bodyPr wrap="square" rtlCol="0">
            <a:spAutoFit/>
          </a:bodyPr>
          <a:lstStyle/>
          <a:p>
            <a:r>
              <a:rPr lang="es-ES" sz="1200" dirty="0"/>
              <a:t>En base a facturación declarada a valores constantes </a:t>
            </a:r>
          </a:p>
          <a:p>
            <a:r>
              <a:rPr lang="es-ES" sz="1200" dirty="0"/>
              <a:t>Fuente: </a:t>
            </a:r>
            <a:r>
              <a:rPr lang="es-ES" sz="1200" dirty="0" err="1"/>
              <a:t>elab</a:t>
            </a:r>
            <a:r>
              <a:rPr lang="es-ES" sz="1200" dirty="0"/>
              <a:t>. propia en base a CIE Municipalidad de Rosario</a:t>
            </a:r>
            <a:endParaRPr lang="es-AR" sz="1200" dirty="0"/>
          </a:p>
        </p:txBody>
      </p:sp>
      <p:sp>
        <p:nvSpPr>
          <p:cNvPr id="9" name="CuadroTexto 8">
            <a:extLst>
              <a:ext uri="{FF2B5EF4-FFF2-40B4-BE49-F238E27FC236}">
                <a16:creationId xmlns:a16="http://schemas.microsoft.com/office/drawing/2014/main" id="{4F6DC004-B6D9-4D4D-8FB1-14B4295A426A}"/>
              </a:ext>
            </a:extLst>
          </p:cNvPr>
          <p:cNvSpPr txBox="1"/>
          <p:nvPr/>
        </p:nvSpPr>
        <p:spPr>
          <a:xfrm>
            <a:off x="468520" y="6284711"/>
            <a:ext cx="5383234" cy="461665"/>
          </a:xfrm>
          <a:prstGeom prst="rect">
            <a:avLst/>
          </a:prstGeom>
          <a:noFill/>
        </p:spPr>
        <p:txBody>
          <a:bodyPr wrap="square" rtlCol="0">
            <a:spAutoFit/>
          </a:bodyPr>
          <a:lstStyle/>
          <a:p>
            <a:r>
              <a:rPr lang="es-ES" sz="1200" dirty="0"/>
              <a:t>En base a facturación declarada a valores constantes </a:t>
            </a:r>
          </a:p>
          <a:p>
            <a:r>
              <a:rPr lang="es-ES" sz="1200" dirty="0"/>
              <a:t>Fuente: </a:t>
            </a:r>
            <a:r>
              <a:rPr lang="es-ES" sz="1200" dirty="0" err="1"/>
              <a:t>elab</a:t>
            </a:r>
            <a:r>
              <a:rPr lang="es-ES" sz="1200" dirty="0"/>
              <a:t>. propia en base a CIE Municipalidad de Rosario</a:t>
            </a:r>
            <a:endParaRPr lang="es-AR" sz="1200" dirty="0"/>
          </a:p>
        </p:txBody>
      </p:sp>
      <p:pic>
        <p:nvPicPr>
          <p:cNvPr id="10" name="Imagen 9"/>
          <p:cNvPicPr>
            <a:picLocks noChangeAspect="1"/>
          </p:cNvPicPr>
          <p:nvPr/>
        </p:nvPicPr>
        <p:blipFill rotWithShape="1">
          <a:blip r:embed="rId4" cstate="print">
            <a:extLst>
              <a:ext uri="{28A0092B-C50C-407E-A947-70E740481C1C}">
                <a14:useLocalDpi xmlns:a14="http://schemas.microsoft.com/office/drawing/2010/main" val="0"/>
              </a:ext>
            </a:extLst>
          </a:blip>
          <a:srcRect b="24669"/>
          <a:stretch/>
        </p:blipFill>
        <p:spPr>
          <a:xfrm>
            <a:off x="11011988" y="6099292"/>
            <a:ext cx="1079309" cy="671336"/>
          </a:xfrm>
          <a:prstGeom prst="rect">
            <a:avLst/>
          </a:prstGeom>
        </p:spPr>
      </p:pic>
    </p:spTree>
    <p:extLst>
      <p:ext uri="{BB962C8B-B14F-4D97-AF65-F5344CB8AC3E}">
        <p14:creationId xmlns:p14="http://schemas.microsoft.com/office/powerpoint/2010/main" val="3722630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048FE78E-4E39-4F65-B03F-4DF5EDADC45C}"/>
              </a:ext>
            </a:extLst>
          </p:cNvPr>
          <p:cNvPicPr>
            <a:picLocks noChangeAspect="1"/>
          </p:cNvPicPr>
          <p:nvPr/>
        </p:nvPicPr>
        <p:blipFill>
          <a:blip r:embed="rId2"/>
          <a:stretch>
            <a:fillRect/>
          </a:stretch>
        </p:blipFill>
        <p:spPr>
          <a:xfrm>
            <a:off x="4337737" y="5393346"/>
            <a:ext cx="5694158" cy="499915"/>
          </a:xfrm>
          <a:prstGeom prst="rect">
            <a:avLst/>
          </a:prstGeom>
        </p:spPr>
      </p:pic>
      <p:sp>
        <p:nvSpPr>
          <p:cNvPr id="8" name="CuadroTexto 7">
            <a:extLst>
              <a:ext uri="{FF2B5EF4-FFF2-40B4-BE49-F238E27FC236}">
                <a16:creationId xmlns:a16="http://schemas.microsoft.com/office/drawing/2014/main" id="{3C22F829-6CAA-4BB6-B9AF-1F90183EF16D}"/>
              </a:ext>
            </a:extLst>
          </p:cNvPr>
          <p:cNvSpPr txBox="1"/>
          <p:nvPr/>
        </p:nvSpPr>
        <p:spPr>
          <a:xfrm>
            <a:off x="662608" y="530087"/>
            <a:ext cx="9369287" cy="584775"/>
          </a:xfrm>
          <a:prstGeom prst="rect">
            <a:avLst/>
          </a:prstGeom>
          <a:noFill/>
        </p:spPr>
        <p:txBody>
          <a:bodyPr wrap="square" rtlCol="0">
            <a:spAutoFit/>
          </a:bodyPr>
          <a:lstStyle/>
          <a:p>
            <a:r>
              <a:rPr lang="es-ES" sz="3200" dirty="0"/>
              <a:t>Impacto en el sector Construcción Inmobiliario</a:t>
            </a:r>
            <a:endParaRPr lang="es-AR" sz="3200" dirty="0"/>
          </a:p>
        </p:txBody>
      </p:sp>
      <p:sp>
        <p:nvSpPr>
          <p:cNvPr id="9" name="Marcador de contenido 2">
            <a:extLst>
              <a:ext uri="{FF2B5EF4-FFF2-40B4-BE49-F238E27FC236}">
                <a16:creationId xmlns:a16="http://schemas.microsoft.com/office/drawing/2014/main" id="{0D62660A-E630-4FD1-954F-F94C03326015}"/>
              </a:ext>
            </a:extLst>
          </p:cNvPr>
          <p:cNvSpPr txBox="1">
            <a:spLocks/>
          </p:cNvSpPr>
          <p:nvPr/>
        </p:nvSpPr>
        <p:spPr>
          <a:xfrm>
            <a:off x="527911" y="1288769"/>
            <a:ext cx="3373188" cy="30436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MX" sz="1800" dirty="0">
                <a:cs typeface="Arial" panose="020B0604020202020204" pitchFamily="34" charset="0"/>
              </a:rPr>
              <a:t>Fuertes encadenamientos productivos. </a:t>
            </a:r>
          </a:p>
          <a:p>
            <a:r>
              <a:rPr lang="es-MX" sz="1800" dirty="0">
                <a:cs typeface="Arial" panose="020B0604020202020204" pitchFamily="34" charset="0"/>
              </a:rPr>
              <a:t>Intensivo en mano de obra. </a:t>
            </a:r>
          </a:p>
          <a:p>
            <a:r>
              <a:rPr lang="es-MX" sz="1800" dirty="0">
                <a:cs typeface="Arial" panose="020B0604020202020204" pitchFamily="34" charset="0"/>
              </a:rPr>
              <a:t>Anticipa ciclo económico. </a:t>
            </a:r>
          </a:p>
          <a:p>
            <a:r>
              <a:rPr lang="es-MX" sz="1800" dirty="0">
                <a:cs typeface="Arial" panose="020B0604020202020204" pitchFamily="34" charset="0"/>
              </a:rPr>
              <a:t>Vivienda. Necesidad población. Componente inversión y riqueza. </a:t>
            </a:r>
          </a:p>
        </p:txBody>
      </p:sp>
      <p:sp>
        <p:nvSpPr>
          <p:cNvPr id="10" name="Rectángulo 9">
            <a:extLst>
              <a:ext uri="{FF2B5EF4-FFF2-40B4-BE49-F238E27FC236}">
                <a16:creationId xmlns:a16="http://schemas.microsoft.com/office/drawing/2014/main" id="{89BE10A9-FC50-43D0-94D2-18085800232B}"/>
              </a:ext>
            </a:extLst>
          </p:cNvPr>
          <p:cNvSpPr/>
          <p:nvPr/>
        </p:nvSpPr>
        <p:spPr>
          <a:xfrm>
            <a:off x="3901099" y="2125533"/>
            <a:ext cx="7990018" cy="685059"/>
          </a:xfrm>
          <a:prstGeom prst="rect">
            <a:avLst/>
          </a:prstGeom>
        </p:spPr>
        <p:txBody>
          <a:bodyPr wrap="square">
            <a:spAutoFit/>
          </a:bodyPr>
          <a:lstStyle/>
          <a:p>
            <a:pPr>
              <a:lnSpc>
                <a:spcPct val="107000"/>
              </a:lnSpc>
              <a:spcAft>
                <a:spcPts val="0"/>
              </a:spcAft>
            </a:pPr>
            <a:r>
              <a:rPr lang="es-ES" b="1" dirty="0">
                <a:latin typeface="Times New Roman" panose="02020603050405020304" pitchFamily="18" charset="0"/>
                <a:ea typeface="Calibri" panose="020F0502020204030204" pitchFamily="34" charset="0"/>
                <a:cs typeface="Times New Roman" panose="02020603050405020304" pitchFamily="18" charset="0"/>
              </a:rPr>
              <a:t>Variación % de la facturación a precios constantes por sectores económicos en la ciudad de Rosario.</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Marcador de contenido 3">
            <a:extLst>
              <a:ext uri="{FF2B5EF4-FFF2-40B4-BE49-F238E27FC236}">
                <a16:creationId xmlns:a16="http://schemas.microsoft.com/office/drawing/2014/main" id="{EE93CDBC-F0CD-4878-AECD-05C24B65BC78}"/>
              </a:ext>
            </a:extLst>
          </p:cNvPr>
          <p:cNvGraphicFramePr>
            <a:graphicFrameLocks noGrp="1"/>
          </p:cNvGraphicFramePr>
          <p:nvPr>
            <p:ph idx="1"/>
            <p:extLst>
              <p:ext uri="{D42A27DB-BD31-4B8C-83A1-F6EECF244321}">
                <p14:modId xmlns:p14="http://schemas.microsoft.com/office/powerpoint/2010/main" val="1969049336"/>
              </p:ext>
            </p:extLst>
          </p:nvPr>
        </p:nvGraphicFramePr>
        <p:xfrm>
          <a:off x="3901099" y="2810592"/>
          <a:ext cx="7044871" cy="2397610"/>
        </p:xfrm>
        <a:graphic>
          <a:graphicData uri="http://schemas.openxmlformats.org/drawingml/2006/table">
            <a:tbl>
              <a:tblPr/>
              <a:tblGrid>
                <a:gridCol w="2061718">
                  <a:extLst>
                    <a:ext uri="{9D8B030D-6E8A-4147-A177-3AD203B41FA5}">
                      <a16:colId xmlns:a16="http://schemas.microsoft.com/office/drawing/2014/main" val="3341764393"/>
                    </a:ext>
                  </a:extLst>
                </a:gridCol>
                <a:gridCol w="1153600">
                  <a:extLst>
                    <a:ext uri="{9D8B030D-6E8A-4147-A177-3AD203B41FA5}">
                      <a16:colId xmlns:a16="http://schemas.microsoft.com/office/drawing/2014/main" val="1660887737"/>
                    </a:ext>
                  </a:extLst>
                </a:gridCol>
                <a:gridCol w="977900">
                  <a:extLst>
                    <a:ext uri="{9D8B030D-6E8A-4147-A177-3AD203B41FA5}">
                      <a16:colId xmlns:a16="http://schemas.microsoft.com/office/drawing/2014/main" val="4152873698"/>
                    </a:ext>
                  </a:extLst>
                </a:gridCol>
                <a:gridCol w="1363100">
                  <a:extLst>
                    <a:ext uri="{9D8B030D-6E8A-4147-A177-3AD203B41FA5}">
                      <a16:colId xmlns:a16="http://schemas.microsoft.com/office/drawing/2014/main" val="3996938909"/>
                    </a:ext>
                  </a:extLst>
                </a:gridCol>
                <a:gridCol w="1488553">
                  <a:extLst>
                    <a:ext uri="{9D8B030D-6E8A-4147-A177-3AD203B41FA5}">
                      <a16:colId xmlns:a16="http://schemas.microsoft.com/office/drawing/2014/main" val="4191882889"/>
                    </a:ext>
                  </a:extLst>
                </a:gridCol>
              </a:tblGrid>
              <a:tr h="473464">
                <a:tc>
                  <a:txBody>
                    <a:bodyPr/>
                    <a:lstStyle/>
                    <a:p>
                      <a:pPr algn="l" fontAlgn="b"/>
                      <a:r>
                        <a:rPr lang="es-AR" sz="1600" b="1" i="0" u="none" strike="noStrike" dirty="0">
                          <a:solidFill>
                            <a:srgbClr val="000000"/>
                          </a:solidFill>
                          <a:effectLst/>
                          <a:latin typeface="Calibri" panose="020F0502020204030204" pitchFamily="34" charset="0"/>
                        </a:rPr>
                        <a:t>Sectores económicos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es-AR" sz="1600" b="1" i="0" u="none" strike="noStrike" dirty="0">
                          <a:solidFill>
                            <a:srgbClr val="000000"/>
                          </a:solidFill>
                          <a:effectLst/>
                          <a:latin typeface="Calibri" panose="020F0502020204030204" pitchFamily="34" charset="0"/>
                        </a:rPr>
                        <a:t>2019/2018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es-AR" sz="1600" b="1" i="0" u="none" strike="noStrike" dirty="0">
                          <a:solidFill>
                            <a:srgbClr val="000000"/>
                          </a:solidFill>
                          <a:effectLst/>
                          <a:latin typeface="Calibri" panose="020F0502020204030204" pitchFamily="34" charset="0"/>
                        </a:rPr>
                        <a:t>2020/2019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es-AR" sz="1600" b="1" i="0" u="none" strike="noStrike" dirty="0">
                          <a:solidFill>
                            <a:srgbClr val="000000"/>
                          </a:solidFill>
                          <a:effectLst/>
                          <a:latin typeface="Calibri" panose="020F0502020204030204" pitchFamily="34" charset="0"/>
                        </a:rPr>
                        <a:t>Agos 21</a:t>
                      </a:r>
                    </a:p>
                    <a:p>
                      <a:pPr algn="ctr" fontAlgn="b"/>
                      <a:r>
                        <a:rPr lang="es-AR" sz="1600" b="1" i="0" u="none" strike="noStrike" dirty="0">
                          <a:solidFill>
                            <a:srgbClr val="000000"/>
                          </a:solidFill>
                          <a:effectLst/>
                          <a:latin typeface="Calibri" panose="020F0502020204030204" pitchFamily="34" charset="0"/>
                        </a:rPr>
                        <a:t>/Agos20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es-AR" sz="1600" b="1" i="0" u="none" strike="noStrike" dirty="0">
                          <a:solidFill>
                            <a:srgbClr val="000000"/>
                          </a:solidFill>
                          <a:effectLst/>
                          <a:latin typeface="Calibri" panose="020F0502020204030204" pitchFamily="34" charset="0"/>
                        </a:rPr>
                        <a:t>Acumulado </a:t>
                      </a:r>
                    </a:p>
                    <a:p>
                      <a:pPr algn="ctr" fontAlgn="b"/>
                      <a:r>
                        <a:rPr lang="es-AR" sz="1600" b="1" i="0" u="none" strike="noStrike" dirty="0">
                          <a:solidFill>
                            <a:srgbClr val="000000"/>
                          </a:solidFill>
                          <a:effectLst/>
                          <a:latin typeface="Calibri" panose="020F0502020204030204" pitchFamily="34" charset="0"/>
                        </a:rPr>
                        <a:t>ene -</a:t>
                      </a:r>
                      <a:r>
                        <a:rPr lang="es-AR" sz="1600" b="1" i="0" u="none" strike="noStrike" dirty="0" err="1">
                          <a:solidFill>
                            <a:srgbClr val="000000"/>
                          </a:solidFill>
                          <a:effectLst/>
                          <a:latin typeface="Calibri" panose="020F0502020204030204" pitchFamily="34" charset="0"/>
                        </a:rPr>
                        <a:t>agos</a:t>
                      </a:r>
                      <a:r>
                        <a:rPr lang="es-AR" sz="1600" b="1" i="0" u="none" strike="noStrike" dirty="0">
                          <a:solidFill>
                            <a:srgbClr val="000000"/>
                          </a:solidFill>
                          <a:effectLst/>
                          <a:latin typeface="Calibri" panose="020F0502020204030204" pitchFamily="34" charset="0"/>
                        </a:rPr>
                        <a:t> 21 /ene-</a:t>
                      </a:r>
                      <a:r>
                        <a:rPr lang="es-AR" sz="1600" b="1" i="0" u="none" strike="noStrike" dirty="0" err="1">
                          <a:solidFill>
                            <a:srgbClr val="000000"/>
                          </a:solidFill>
                          <a:effectLst/>
                          <a:latin typeface="Calibri" panose="020F0502020204030204" pitchFamily="34" charset="0"/>
                        </a:rPr>
                        <a:t>agos</a:t>
                      </a:r>
                      <a:r>
                        <a:rPr lang="es-AR" sz="1600" b="1" i="0" u="none" strike="noStrike" dirty="0">
                          <a:solidFill>
                            <a:srgbClr val="000000"/>
                          </a:solidFill>
                          <a:effectLst/>
                          <a:latin typeface="Calibri" panose="020F0502020204030204" pitchFamily="34" charset="0"/>
                        </a:rPr>
                        <a:t> 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002819915"/>
                  </a:ext>
                </a:extLst>
              </a:tr>
              <a:tr h="371006">
                <a:tc>
                  <a:txBody>
                    <a:bodyPr/>
                    <a:lstStyle/>
                    <a:p>
                      <a:pPr algn="l" fontAlgn="b"/>
                      <a:r>
                        <a:rPr lang="es-AR" sz="1500" b="0" i="0" u="none" strike="noStrike" dirty="0">
                          <a:solidFill>
                            <a:srgbClr val="000000"/>
                          </a:solidFill>
                          <a:effectLst/>
                          <a:latin typeface="Calibri" panose="020F0502020204030204" pitchFamily="34" charset="0"/>
                        </a:rPr>
                        <a:t>Industria manufacturera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AR" sz="1500" b="0" i="0" u="none" strike="noStrike" dirty="0">
                          <a:solidFill>
                            <a:srgbClr val="FF0000"/>
                          </a:solidFill>
                          <a:effectLst/>
                          <a:latin typeface="Calibri" panose="020F0502020204030204" pitchFamily="34" charset="0"/>
                        </a:rPr>
                        <a:t>-11,5%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AR" sz="1500" b="0" i="0" u="none" strike="noStrike">
                          <a:solidFill>
                            <a:srgbClr val="FF0000"/>
                          </a:solidFill>
                          <a:effectLst/>
                          <a:latin typeface="Calibri" panose="020F0502020204030204" pitchFamily="34" charset="0"/>
                        </a:rPr>
                        <a:t>-0,5%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AR" sz="1500" b="0" i="0" u="none" strike="noStrike">
                          <a:solidFill>
                            <a:srgbClr val="000000"/>
                          </a:solidFill>
                          <a:effectLst/>
                          <a:latin typeface="Calibri" panose="020F0502020204030204" pitchFamily="34" charset="0"/>
                        </a:rPr>
                        <a:t>21,6%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AR" sz="1500" b="0" i="0" u="none" strike="noStrike" dirty="0">
                          <a:solidFill>
                            <a:srgbClr val="000000"/>
                          </a:solidFill>
                          <a:effectLst/>
                          <a:latin typeface="Calibri" panose="020F0502020204030204" pitchFamily="34" charset="0"/>
                        </a:rPr>
                        <a:t>38,8%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2217196"/>
                  </a:ext>
                </a:extLst>
              </a:tr>
              <a:tr h="261582">
                <a:tc>
                  <a:txBody>
                    <a:bodyPr/>
                    <a:lstStyle/>
                    <a:p>
                      <a:pPr algn="l" fontAlgn="b"/>
                      <a:r>
                        <a:rPr lang="es-AR" sz="1500" b="0" i="0" u="none" strike="noStrike" dirty="0">
                          <a:solidFill>
                            <a:srgbClr val="000000"/>
                          </a:solidFill>
                          <a:effectLst/>
                          <a:latin typeface="Calibri" panose="020F0502020204030204" pitchFamily="34" charset="0"/>
                        </a:rPr>
                        <a:t>Construcción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AR" sz="1500" b="0" i="0" u="none" strike="noStrike" dirty="0">
                          <a:solidFill>
                            <a:srgbClr val="FF0000"/>
                          </a:solidFill>
                          <a:effectLst/>
                          <a:latin typeface="Calibri" panose="020F0502020204030204" pitchFamily="34" charset="0"/>
                        </a:rPr>
                        <a:t>-10,1%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AR" sz="1500" b="0" i="0" u="none" strike="noStrike" dirty="0">
                          <a:solidFill>
                            <a:srgbClr val="FF0000"/>
                          </a:solidFill>
                          <a:effectLst/>
                          <a:latin typeface="Calibri" panose="020F0502020204030204" pitchFamily="34" charset="0"/>
                        </a:rPr>
                        <a:t>-47,5%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AR" sz="1500" b="0" i="0" u="none" strike="noStrike">
                          <a:solidFill>
                            <a:srgbClr val="000000"/>
                          </a:solidFill>
                          <a:effectLst/>
                          <a:latin typeface="Calibri" panose="020F0502020204030204" pitchFamily="34" charset="0"/>
                        </a:rPr>
                        <a:t>27,2%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AR" sz="1500" b="0" i="0" u="none" strike="noStrike" dirty="0">
                          <a:solidFill>
                            <a:srgbClr val="000000"/>
                          </a:solidFill>
                          <a:effectLst/>
                          <a:latin typeface="Calibri" panose="020F0502020204030204" pitchFamily="34" charset="0"/>
                        </a:rPr>
                        <a:t>28,6%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3846338"/>
                  </a:ext>
                </a:extLst>
              </a:tr>
              <a:tr h="261582">
                <a:tc>
                  <a:txBody>
                    <a:bodyPr/>
                    <a:lstStyle/>
                    <a:p>
                      <a:pPr algn="l" fontAlgn="b"/>
                      <a:r>
                        <a:rPr lang="es-AR" sz="1500" b="0" i="0" u="none" strike="noStrike">
                          <a:solidFill>
                            <a:srgbClr val="000000"/>
                          </a:solidFill>
                          <a:effectLst/>
                          <a:latin typeface="Calibri" panose="020F0502020204030204" pitchFamily="34" charset="0"/>
                        </a:rPr>
                        <a:t>Comercio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AR" sz="1500" b="0" i="0" u="none" strike="noStrike">
                          <a:solidFill>
                            <a:srgbClr val="FF0000"/>
                          </a:solidFill>
                          <a:effectLst/>
                          <a:latin typeface="Calibri" panose="020F0502020204030204" pitchFamily="34" charset="0"/>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AR" sz="1500" b="0" i="0" u="none" strike="noStrike" dirty="0">
                          <a:solidFill>
                            <a:srgbClr val="FF0000"/>
                          </a:solidFill>
                          <a:effectLst/>
                          <a:latin typeface="Calibri" panose="020F0502020204030204" pitchFamily="34" charset="0"/>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AR" sz="1500" b="0" i="0" u="none" strike="noStrike">
                          <a:solidFill>
                            <a:srgbClr val="000000"/>
                          </a:solidFill>
                          <a:effectLst/>
                          <a:latin typeface="Calibri" panose="020F0502020204030204" pitchFamily="34" charset="0"/>
                        </a:rPr>
                        <a:t>12,2%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AR" sz="1500" b="0" i="0" u="none" strike="noStrike" dirty="0">
                          <a:solidFill>
                            <a:srgbClr val="000000"/>
                          </a:solidFill>
                          <a:effectLst/>
                          <a:latin typeface="Calibri" panose="020F0502020204030204" pitchFamily="34" charset="0"/>
                        </a:rPr>
                        <a:t>17,8%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3197696"/>
                  </a:ext>
                </a:extLst>
              </a:tr>
              <a:tr h="261582">
                <a:tc>
                  <a:txBody>
                    <a:bodyPr/>
                    <a:lstStyle/>
                    <a:p>
                      <a:pPr algn="l" fontAlgn="b"/>
                      <a:r>
                        <a:rPr lang="es-AR" sz="1500" b="0" i="0" u="none" strike="noStrike">
                          <a:solidFill>
                            <a:srgbClr val="000000"/>
                          </a:solidFill>
                          <a:effectLst/>
                          <a:latin typeface="Calibri" panose="020F0502020204030204" pitchFamily="34" charset="0"/>
                        </a:rPr>
                        <a:t>Servicios privados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AR" sz="1500" b="0" i="0" u="none" strike="noStrike">
                          <a:solidFill>
                            <a:srgbClr val="FF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AR" sz="1500" b="0" i="0" u="none" strike="noStrike" dirty="0">
                          <a:solidFill>
                            <a:srgbClr val="FF0000"/>
                          </a:solidFill>
                          <a:effectLst/>
                          <a:latin typeface="Calibri" panose="020F0502020204030204" pitchFamily="34" charset="0"/>
                        </a:rPr>
                        <a:t>-18,0%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AR" sz="1500" b="0" i="0" u="none" strike="noStrike">
                          <a:solidFill>
                            <a:srgbClr val="000000"/>
                          </a:solidFill>
                          <a:effectLst/>
                          <a:latin typeface="Calibri" panose="020F0502020204030204" pitchFamily="34" charset="0"/>
                        </a:rPr>
                        <a:t>15,5%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AR" sz="1500" b="0" i="0" u="none" strike="noStrike" dirty="0">
                          <a:solidFill>
                            <a:srgbClr val="000000"/>
                          </a:solidFill>
                          <a:effectLst/>
                          <a:latin typeface="Calibri" panose="020F0502020204030204" pitchFamily="34" charset="0"/>
                        </a:rPr>
                        <a:t>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0168212"/>
                  </a:ext>
                </a:extLst>
              </a:tr>
              <a:tr h="239231">
                <a:tc>
                  <a:txBody>
                    <a:bodyPr/>
                    <a:lstStyle/>
                    <a:p>
                      <a:pPr algn="l" fontAlgn="b"/>
                      <a:r>
                        <a:rPr lang="es-AR" sz="1500" b="0" i="0" u="none" strike="noStrike" dirty="0">
                          <a:solidFill>
                            <a:srgbClr val="000000"/>
                          </a:solidFill>
                          <a:effectLst/>
                          <a:latin typeface="Calibri" panose="020F0502020204030204" pitchFamily="34" charset="0"/>
                        </a:rPr>
                        <a:t>       Servicios inmobiliarios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AR" sz="1500" b="0" i="0" u="none" strike="noStrike" dirty="0">
                          <a:solidFill>
                            <a:srgbClr val="FF0000"/>
                          </a:solidFill>
                          <a:effectLst/>
                          <a:latin typeface="Calibri" panose="020F0502020204030204" pitchFamily="34" charset="0"/>
                        </a:rPr>
                        <a:t>-13,6%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AR" sz="1500" b="0" i="0" u="none" strike="noStrike" dirty="0">
                          <a:solidFill>
                            <a:srgbClr val="FF0000"/>
                          </a:solidFill>
                          <a:effectLst/>
                          <a:latin typeface="Calibri" panose="020F0502020204030204" pitchFamily="34" charset="0"/>
                        </a:rPr>
                        <a:t>-18,4%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AR" sz="1500" b="0" i="0" u="none" strike="noStrike">
                          <a:solidFill>
                            <a:srgbClr val="000000"/>
                          </a:solidFill>
                          <a:effectLst/>
                          <a:latin typeface="Calibri" panose="020F0502020204030204" pitchFamily="34" charset="0"/>
                        </a:rPr>
                        <a:t>16,4%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AR" sz="1500" b="0" i="0" u="none" strike="noStrike" dirty="0">
                          <a:solidFill>
                            <a:srgbClr val="000000"/>
                          </a:solidFill>
                          <a:effectLst/>
                          <a:latin typeface="Calibri" panose="020F0502020204030204" pitchFamily="34" charset="0"/>
                        </a:rPr>
                        <a:t>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6214765"/>
                  </a:ext>
                </a:extLst>
              </a:tr>
              <a:tr h="261582">
                <a:tc>
                  <a:txBody>
                    <a:bodyPr/>
                    <a:lstStyle/>
                    <a:p>
                      <a:pPr algn="r" fontAlgn="b"/>
                      <a:r>
                        <a:rPr lang="es-AR" sz="1500" b="0" i="0" u="none" strike="noStrike" dirty="0">
                          <a:solidFill>
                            <a:srgbClr val="000000"/>
                          </a:solidFill>
                          <a:effectLst/>
                          <a:latin typeface="Calibri" panose="020F0502020204030204" pitchFamily="34" charset="0"/>
                        </a:rPr>
                        <a:t>Total sectores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AR" sz="1500" b="0" i="0" u="none" strike="noStrike">
                          <a:solidFill>
                            <a:srgbClr val="FF0000"/>
                          </a:solidFill>
                          <a:effectLst/>
                          <a:latin typeface="Calibri" panose="020F0502020204030204" pitchFamily="34" charset="0"/>
                        </a:rPr>
                        <a:t>-4,4%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AR" sz="1500" b="0" i="0" u="none" strike="noStrike" dirty="0">
                          <a:solidFill>
                            <a:srgbClr val="FF0000"/>
                          </a:solidFill>
                          <a:effectLst/>
                          <a:latin typeface="Calibri" panose="020F0502020204030204" pitchFamily="34" charset="0"/>
                        </a:rPr>
                        <a:t>-9,5%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AR" sz="1500" b="0" i="0" u="none" strike="noStrike">
                          <a:solidFill>
                            <a:srgbClr val="000000"/>
                          </a:solidFill>
                          <a:effectLst/>
                          <a:latin typeface="Calibri" panose="020F0502020204030204" pitchFamily="34" charset="0"/>
                        </a:rPr>
                        <a:t>15,8%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AR" sz="1500" b="0" i="0" u="none" strike="noStrike" dirty="0">
                          <a:solidFill>
                            <a:srgbClr val="000000"/>
                          </a:solidFill>
                          <a:effectLst/>
                          <a:latin typeface="Calibri" panose="020F0502020204030204" pitchFamily="34" charset="0"/>
                        </a:rPr>
                        <a:t>18,2%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8407364"/>
                  </a:ext>
                </a:extLst>
              </a:tr>
            </a:tbl>
          </a:graphicData>
        </a:graphic>
      </p:graphicFrame>
      <p:sp>
        <p:nvSpPr>
          <p:cNvPr id="7" name="Elipse 6">
            <a:extLst>
              <a:ext uri="{FF2B5EF4-FFF2-40B4-BE49-F238E27FC236}">
                <a16:creationId xmlns:a16="http://schemas.microsoft.com/office/drawing/2014/main" id="{D56ED887-1392-4600-8949-9DE85F388AA1}"/>
              </a:ext>
            </a:extLst>
          </p:cNvPr>
          <p:cNvSpPr/>
          <p:nvPr/>
        </p:nvSpPr>
        <p:spPr>
          <a:xfrm>
            <a:off x="8404121" y="3943719"/>
            <a:ext cx="2715065" cy="25722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Elipse 10">
            <a:extLst>
              <a:ext uri="{FF2B5EF4-FFF2-40B4-BE49-F238E27FC236}">
                <a16:creationId xmlns:a16="http://schemas.microsoft.com/office/drawing/2014/main" id="{3FE163AA-1E0D-45DB-9350-DA8F99DF4F74}"/>
              </a:ext>
            </a:extLst>
          </p:cNvPr>
          <p:cNvSpPr/>
          <p:nvPr/>
        </p:nvSpPr>
        <p:spPr>
          <a:xfrm>
            <a:off x="8404121" y="4717632"/>
            <a:ext cx="2715065" cy="25722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2" name="Elipse 11">
            <a:extLst>
              <a:ext uri="{FF2B5EF4-FFF2-40B4-BE49-F238E27FC236}">
                <a16:creationId xmlns:a16="http://schemas.microsoft.com/office/drawing/2014/main" id="{F33C2055-622E-4694-B67F-34D7BF9D16DB}"/>
              </a:ext>
            </a:extLst>
          </p:cNvPr>
          <p:cNvSpPr/>
          <p:nvPr/>
        </p:nvSpPr>
        <p:spPr>
          <a:xfrm>
            <a:off x="7274287" y="3943719"/>
            <a:ext cx="993913" cy="291547"/>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3" name="Elipse 12">
            <a:extLst>
              <a:ext uri="{FF2B5EF4-FFF2-40B4-BE49-F238E27FC236}">
                <a16:creationId xmlns:a16="http://schemas.microsoft.com/office/drawing/2014/main" id="{2A76A506-5941-4AE3-BA73-E1C09DEADD01}"/>
              </a:ext>
            </a:extLst>
          </p:cNvPr>
          <p:cNvSpPr/>
          <p:nvPr/>
        </p:nvSpPr>
        <p:spPr>
          <a:xfrm>
            <a:off x="7274287" y="4677876"/>
            <a:ext cx="993913" cy="363238"/>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4" name="Elipse 13">
            <a:extLst>
              <a:ext uri="{FF2B5EF4-FFF2-40B4-BE49-F238E27FC236}">
                <a16:creationId xmlns:a16="http://schemas.microsoft.com/office/drawing/2014/main" id="{39F6C78B-4160-42B6-9510-612C6EBC516D}"/>
              </a:ext>
            </a:extLst>
          </p:cNvPr>
          <p:cNvSpPr/>
          <p:nvPr/>
        </p:nvSpPr>
        <p:spPr>
          <a:xfrm>
            <a:off x="6274737" y="3949148"/>
            <a:ext cx="993913" cy="291547"/>
          </a:xfrm>
          <a:prstGeom prst="ellipse">
            <a:avLst/>
          </a:prstGeom>
          <a:no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5" name="Elipse 14">
            <a:extLst>
              <a:ext uri="{FF2B5EF4-FFF2-40B4-BE49-F238E27FC236}">
                <a16:creationId xmlns:a16="http://schemas.microsoft.com/office/drawing/2014/main" id="{8132158E-8926-4B3A-BC8D-A4C0A66453C2}"/>
              </a:ext>
            </a:extLst>
          </p:cNvPr>
          <p:cNvSpPr/>
          <p:nvPr/>
        </p:nvSpPr>
        <p:spPr>
          <a:xfrm>
            <a:off x="6274737" y="4744136"/>
            <a:ext cx="993913" cy="291547"/>
          </a:xfrm>
          <a:prstGeom prst="ellipse">
            <a:avLst/>
          </a:prstGeom>
          <a:no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190664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81086" y="2115713"/>
            <a:ext cx="2849944" cy="2166875"/>
          </a:xfrm>
          <a:prstGeom prst="rect">
            <a:avLst/>
          </a:prstGeom>
        </p:spPr>
        <p:txBody>
          <a:bodyPr wrap="square">
            <a:spAutoFit/>
          </a:bodyPr>
          <a:lstStyle/>
          <a:p>
            <a:pPr algn="just">
              <a:lnSpc>
                <a:spcPct val="107000"/>
              </a:lnSpc>
              <a:spcAft>
                <a:spcPts val="0"/>
              </a:spcAft>
            </a:pPr>
            <a:r>
              <a:rPr lang="es-ES" dirty="0">
                <a:latin typeface="Times New Roman" panose="02020603050405020304" pitchFamily="18" charset="0"/>
                <a:ea typeface="Calibri" panose="020F0502020204030204" pitchFamily="34" charset="0"/>
                <a:cs typeface="Times New Roman" panose="02020603050405020304" pitchFamily="18" charset="0"/>
              </a:rPr>
              <a:t>Evolución del VAB de Construcción en la Región Rosario a precios constantes (2004=100) y de los metros cuadrados </a:t>
            </a:r>
            <a:r>
              <a:rPr lang="es-ES" dirty="0" err="1">
                <a:latin typeface="Times New Roman" panose="02020603050405020304" pitchFamily="18" charset="0"/>
                <a:ea typeface="Calibri" panose="020F0502020204030204" pitchFamily="34" charset="0"/>
                <a:cs typeface="Times New Roman" panose="02020603050405020304" pitchFamily="18" charset="0"/>
              </a:rPr>
              <a:t>permisados</a:t>
            </a:r>
            <a:r>
              <a:rPr lang="es-ES" dirty="0">
                <a:latin typeface="Times New Roman" panose="02020603050405020304" pitchFamily="18" charset="0"/>
                <a:ea typeface="Calibri" panose="020F0502020204030204" pitchFamily="34" charset="0"/>
                <a:cs typeface="Times New Roman" panose="02020603050405020304" pitchFamily="18" charset="0"/>
              </a:rPr>
              <a:t> en la ciudad de Rosario (en miles). 2004-2020.</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n 2"/>
          <p:cNvPicPr>
            <a:picLocks noChangeAspect="1"/>
          </p:cNvPicPr>
          <p:nvPr/>
        </p:nvPicPr>
        <p:blipFill>
          <a:blip r:embed="rId2"/>
          <a:stretch>
            <a:fillRect/>
          </a:stretch>
        </p:blipFill>
        <p:spPr>
          <a:xfrm>
            <a:off x="3650013" y="1467697"/>
            <a:ext cx="7239911" cy="5259674"/>
          </a:xfrm>
          <a:prstGeom prst="rect">
            <a:avLst/>
          </a:prstGeom>
        </p:spPr>
      </p:pic>
      <p:sp>
        <p:nvSpPr>
          <p:cNvPr id="4" name="Elipse 3"/>
          <p:cNvSpPr/>
          <p:nvPr/>
        </p:nvSpPr>
        <p:spPr>
          <a:xfrm rot="2286111">
            <a:off x="8472973" y="2213797"/>
            <a:ext cx="2282580" cy="666922"/>
          </a:xfrm>
          <a:prstGeom prst="ellipse">
            <a:avLst/>
          </a:prstGeom>
          <a:noFill/>
          <a:ln w="539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 name="Elipse 4"/>
          <p:cNvSpPr/>
          <p:nvPr/>
        </p:nvSpPr>
        <p:spPr>
          <a:xfrm rot="3819358">
            <a:off x="8687210" y="3667711"/>
            <a:ext cx="2332733" cy="742275"/>
          </a:xfrm>
          <a:prstGeom prst="ellipse">
            <a:avLst/>
          </a:prstGeom>
          <a:noFill/>
          <a:ln w="539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CuadroTexto 5"/>
          <p:cNvSpPr txBox="1"/>
          <p:nvPr/>
        </p:nvSpPr>
        <p:spPr>
          <a:xfrm>
            <a:off x="9644661" y="637620"/>
            <a:ext cx="2270674" cy="923330"/>
          </a:xfrm>
          <a:prstGeom prst="rect">
            <a:avLst/>
          </a:prstGeom>
          <a:solidFill>
            <a:schemeClr val="bg1"/>
          </a:solidFill>
        </p:spPr>
        <p:txBody>
          <a:bodyPr wrap="square" rtlCol="0">
            <a:spAutoFit/>
          </a:bodyPr>
          <a:lstStyle/>
          <a:p>
            <a:r>
              <a:rPr lang="es-AR" b="1" dirty="0"/>
              <a:t>VA. Caídas: </a:t>
            </a:r>
          </a:p>
          <a:p>
            <a:pPr marL="285750" indent="-285750">
              <a:buFontTx/>
              <a:buChar char="-"/>
            </a:pPr>
            <a:r>
              <a:rPr lang="es-AR" b="1" dirty="0"/>
              <a:t>14,8% 2018/19</a:t>
            </a:r>
          </a:p>
          <a:p>
            <a:pPr marL="285750" indent="-285750">
              <a:buFontTx/>
              <a:buChar char="-"/>
            </a:pPr>
            <a:r>
              <a:rPr lang="es-AR" b="1" dirty="0"/>
              <a:t> 6,6% 2020/19</a:t>
            </a:r>
          </a:p>
        </p:txBody>
      </p:sp>
      <p:sp>
        <p:nvSpPr>
          <p:cNvPr id="7" name="CuadroTexto 6"/>
          <p:cNvSpPr txBox="1"/>
          <p:nvPr/>
        </p:nvSpPr>
        <p:spPr>
          <a:xfrm>
            <a:off x="9761773" y="5248779"/>
            <a:ext cx="2270674" cy="923330"/>
          </a:xfrm>
          <a:prstGeom prst="rect">
            <a:avLst/>
          </a:prstGeom>
          <a:solidFill>
            <a:schemeClr val="bg1"/>
          </a:solidFill>
        </p:spPr>
        <p:txBody>
          <a:bodyPr wrap="square" rtlCol="0">
            <a:spAutoFit/>
          </a:bodyPr>
          <a:lstStyle/>
          <a:p>
            <a:r>
              <a:rPr lang="es-AR" b="1" dirty="0"/>
              <a:t>M2 Permisos. Caídas:</a:t>
            </a:r>
          </a:p>
          <a:p>
            <a:pPr marL="285750" indent="-285750">
              <a:buFontTx/>
              <a:buChar char="-"/>
            </a:pPr>
            <a:r>
              <a:rPr lang="es-AR" b="1" dirty="0"/>
              <a:t>8% 2018/19</a:t>
            </a:r>
          </a:p>
          <a:p>
            <a:pPr marL="285750" indent="-285750">
              <a:buFontTx/>
              <a:buChar char="-"/>
            </a:pPr>
            <a:r>
              <a:rPr lang="es-AR" b="1" dirty="0"/>
              <a:t>56,9% 2020/19</a:t>
            </a:r>
          </a:p>
        </p:txBody>
      </p:sp>
      <p:sp>
        <p:nvSpPr>
          <p:cNvPr id="8" name="Rectángulo 7"/>
          <p:cNvSpPr/>
          <p:nvPr/>
        </p:nvSpPr>
        <p:spPr>
          <a:xfrm>
            <a:off x="745706" y="6042183"/>
            <a:ext cx="2904307" cy="602409"/>
          </a:xfrm>
          <a:prstGeom prst="rect">
            <a:avLst/>
          </a:prstGeom>
        </p:spPr>
        <p:txBody>
          <a:bodyPr wrap="square">
            <a:spAutoFit/>
          </a:bodyPr>
          <a:lstStyle/>
          <a:p>
            <a:pPr algn="just">
              <a:lnSpc>
                <a:spcPct val="107000"/>
              </a:lnSpc>
              <a:spcAft>
                <a:spcPts val="0"/>
              </a:spcAft>
            </a:pPr>
            <a:r>
              <a:rPr lang="es-ES" sz="1050" dirty="0">
                <a:latin typeface="Times New Roman" panose="02020603050405020304" pitchFamily="18" charset="0"/>
                <a:ea typeface="Calibri" panose="020F0502020204030204" pitchFamily="34" charset="0"/>
                <a:cs typeface="Times New Roman" panose="02020603050405020304" pitchFamily="18" charset="0"/>
              </a:rPr>
              <a:t>Fuente: Elaboración propia en base a datos de Obras Particulares de la municipalidad de Rosario, INDEC, SIPA, CIE y AFCP.</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246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3840480" y="1203029"/>
            <a:ext cx="7249886" cy="5270325"/>
          </a:xfrm>
          <a:prstGeom prst="rect">
            <a:avLst/>
          </a:prstGeom>
        </p:spPr>
      </p:pic>
      <p:sp>
        <p:nvSpPr>
          <p:cNvPr id="4" name="Rectángulo 3"/>
          <p:cNvSpPr/>
          <p:nvPr/>
        </p:nvSpPr>
        <p:spPr>
          <a:xfrm>
            <a:off x="833845" y="2066737"/>
            <a:ext cx="2420983" cy="1200329"/>
          </a:xfrm>
          <a:prstGeom prst="rect">
            <a:avLst/>
          </a:prstGeom>
        </p:spPr>
        <p:txBody>
          <a:bodyPr wrap="square">
            <a:spAutoFit/>
          </a:bodyPr>
          <a:lstStyle/>
          <a:p>
            <a:r>
              <a:rPr lang="es-AR" dirty="0">
                <a:latin typeface="Times New Roman" panose="02020603050405020304" pitchFamily="18" charset="0"/>
                <a:ea typeface="Calibri" panose="020F0502020204030204" pitchFamily="34" charset="0"/>
              </a:rPr>
              <a:t>Proporción de contratos que cancelaron el pago (total o parcial) del alquiler</a:t>
            </a:r>
            <a:endParaRPr lang="es-AR" dirty="0"/>
          </a:p>
        </p:txBody>
      </p:sp>
      <p:sp>
        <p:nvSpPr>
          <p:cNvPr id="5" name="Rectángulo 4"/>
          <p:cNvSpPr/>
          <p:nvPr/>
        </p:nvSpPr>
        <p:spPr>
          <a:xfrm>
            <a:off x="3840480" y="6473354"/>
            <a:ext cx="6096000" cy="311496"/>
          </a:xfrm>
          <a:prstGeom prst="rect">
            <a:avLst/>
          </a:prstGeom>
        </p:spPr>
        <p:txBody>
          <a:bodyPr>
            <a:spAutoFit/>
          </a:bodyPr>
          <a:lstStyle/>
          <a:p>
            <a:pPr algn="just">
              <a:lnSpc>
                <a:spcPct val="107000"/>
              </a:lnSpc>
              <a:spcAft>
                <a:spcPts val="800"/>
              </a:spcAft>
            </a:pPr>
            <a:r>
              <a:rPr lang="es-AR" sz="1400" dirty="0">
                <a:latin typeface="Times New Roman" panose="02020603050405020304" pitchFamily="18" charset="0"/>
                <a:ea typeface="Calibri" panose="020F0502020204030204" pitchFamily="34" charset="0"/>
                <a:cs typeface="Times New Roman" panose="02020603050405020304" pitchFamily="18" charset="0"/>
              </a:rPr>
              <a:t>Fuente: elaboración propia en base a Encuestas COCIR – IIE – UNR.</a:t>
            </a: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Elipse 9"/>
          <p:cNvSpPr/>
          <p:nvPr/>
        </p:nvSpPr>
        <p:spPr>
          <a:xfrm>
            <a:off x="4285786" y="2666902"/>
            <a:ext cx="508282" cy="290223"/>
          </a:xfrm>
          <a:prstGeom prst="ellipse">
            <a:avLst/>
          </a:prstGeom>
          <a:noFill/>
          <a:ln w="539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aphicFrame>
        <p:nvGraphicFramePr>
          <p:cNvPr id="13" name="Tabla 12"/>
          <p:cNvGraphicFramePr>
            <a:graphicFrameLocks noGrp="1"/>
          </p:cNvGraphicFramePr>
          <p:nvPr/>
        </p:nvGraphicFramePr>
        <p:xfrm>
          <a:off x="766353" y="4758842"/>
          <a:ext cx="2286000" cy="1409700"/>
        </p:xfrm>
        <a:graphic>
          <a:graphicData uri="http://schemas.openxmlformats.org/drawingml/2006/table">
            <a:tbl>
              <a:tblPr>
                <a:tableStyleId>{5C22544A-7EE6-4342-B048-85BDC9FD1C3A}</a:tableStyleId>
              </a:tblPr>
              <a:tblGrid>
                <a:gridCol w="762000">
                  <a:extLst>
                    <a:ext uri="{9D8B030D-6E8A-4147-A177-3AD203B41FA5}">
                      <a16:colId xmlns:a16="http://schemas.microsoft.com/office/drawing/2014/main" val="3064882562"/>
                    </a:ext>
                  </a:extLst>
                </a:gridCol>
                <a:gridCol w="762000">
                  <a:extLst>
                    <a:ext uri="{9D8B030D-6E8A-4147-A177-3AD203B41FA5}">
                      <a16:colId xmlns:a16="http://schemas.microsoft.com/office/drawing/2014/main" val="1710420370"/>
                    </a:ext>
                  </a:extLst>
                </a:gridCol>
                <a:gridCol w="762000">
                  <a:extLst>
                    <a:ext uri="{9D8B030D-6E8A-4147-A177-3AD203B41FA5}">
                      <a16:colId xmlns:a16="http://schemas.microsoft.com/office/drawing/2014/main" val="1359432220"/>
                    </a:ext>
                  </a:extLst>
                </a:gridCol>
              </a:tblGrid>
              <a:tr h="209550">
                <a:tc>
                  <a:txBody>
                    <a:bodyPr/>
                    <a:lstStyle/>
                    <a:p>
                      <a:pPr algn="l" fontAlgn="b"/>
                      <a:r>
                        <a:rPr lang="en-US" sz="1100" u="none" strike="noStrike">
                          <a:effectLst/>
                        </a:rPr>
                        <a:t>Período</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Vivienda</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Comerciales</a:t>
                      </a:r>
                      <a:endParaRPr lang="en-US"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61959358"/>
                  </a:ext>
                </a:extLst>
              </a:tr>
              <a:tr h="200025">
                <a:tc>
                  <a:txBody>
                    <a:bodyPr/>
                    <a:lstStyle/>
                    <a:p>
                      <a:pPr algn="ctr" fontAlgn="b"/>
                      <a:r>
                        <a:rPr lang="en-US" sz="1100" u="none" strike="noStrike">
                          <a:effectLst/>
                        </a:rPr>
                        <a:t>ago-20</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15,8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22,1</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41122856"/>
                  </a:ext>
                </a:extLst>
              </a:tr>
              <a:tr h="200025">
                <a:tc>
                  <a:txBody>
                    <a:bodyPr/>
                    <a:lstStyle/>
                    <a:p>
                      <a:pPr algn="ctr" fontAlgn="b"/>
                      <a:r>
                        <a:rPr lang="en-US" sz="1100" u="none" strike="noStrike">
                          <a:effectLst/>
                        </a:rPr>
                        <a:t>sep-20</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15,9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20,7</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86458458"/>
                  </a:ext>
                </a:extLst>
              </a:tr>
              <a:tr h="200025">
                <a:tc>
                  <a:txBody>
                    <a:bodyPr/>
                    <a:lstStyle/>
                    <a:p>
                      <a:pPr algn="ctr" fontAlgn="b"/>
                      <a:r>
                        <a:rPr lang="en-US" sz="1100" u="none" strike="noStrike">
                          <a:effectLst/>
                        </a:rPr>
                        <a:t>oct-20</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22,0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17,0</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24691913"/>
                  </a:ext>
                </a:extLst>
              </a:tr>
              <a:tr h="200025">
                <a:tc>
                  <a:txBody>
                    <a:bodyPr/>
                    <a:lstStyle/>
                    <a:p>
                      <a:pPr algn="ctr" fontAlgn="b"/>
                      <a:r>
                        <a:rPr lang="en-US" sz="1100" u="none" strike="noStrike">
                          <a:effectLst/>
                        </a:rPr>
                        <a:t>nov-20</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18,0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16,0</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14412156"/>
                  </a:ext>
                </a:extLst>
              </a:tr>
              <a:tr h="200025">
                <a:tc>
                  <a:txBody>
                    <a:bodyPr/>
                    <a:lstStyle/>
                    <a:p>
                      <a:pPr algn="ctr" fontAlgn="b"/>
                      <a:r>
                        <a:rPr lang="en-US" sz="1100" u="none" strike="noStrike">
                          <a:effectLst/>
                        </a:rPr>
                        <a:t>ene-21</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24,0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30,0</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97595158"/>
                  </a:ext>
                </a:extLst>
              </a:tr>
              <a:tr h="200025">
                <a:tc>
                  <a:txBody>
                    <a:bodyPr/>
                    <a:lstStyle/>
                    <a:p>
                      <a:pPr algn="l" fontAlgn="b"/>
                      <a:r>
                        <a:rPr lang="en-US" sz="1100" u="none" strike="noStrike">
                          <a:effectLst/>
                        </a:rPr>
                        <a:t>PROMEDIO</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19,1</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21,2</a:t>
                      </a:r>
                      <a:endParaRPr lang="en-US"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31634904"/>
                  </a:ext>
                </a:extLst>
              </a:tr>
            </a:tbl>
          </a:graphicData>
        </a:graphic>
      </p:graphicFrame>
      <p:sp>
        <p:nvSpPr>
          <p:cNvPr id="14" name="Rectángulo 13"/>
          <p:cNvSpPr/>
          <p:nvPr/>
        </p:nvSpPr>
        <p:spPr>
          <a:xfrm>
            <a:off x="698862" y="4112511"/>
            <a:ext cx="2420983" cy="646331"/>
          </a:xfrm>
          <a:prstGeom prst="rect">
            <a:avLst/>
          </a:prstGeom>
        </p:spPr>
        <p:txBody>
          <a:bodyPr wrap="square">
            <a:spAutoFit/>
          </a:bodyPr>
          <a:lstStyle/>
          <a:p>
            <a:r>
              <a:rPr lang="es-AR" dirty="0">
                <a:latin typeface="Times New Roman" panose="02020603050405020304" pitchFamily="18" charset="0"/>
                <a:ea typeface="Calibri" panose="020F0502020204030204" pitchFamily="34" charset="0"/>
              </a:rPr>
              <a:t>Proporción de contratos adheridos al DNU</a:t>
            </a:r>
            <a:endParaRPr lang="es-AR" dirty="0"/>
          </a:p>
        </p:txBody>
      </p:sp>
    </p:spTree>
    <p:extLst>
      <p:ext uri="{BB962C8B-B14F-4D97-AF65-F5344CB8AC3E}">
        <p14:creationId xmlns:p14="http://schemas.microsoft.com/office/powerpoint/2010/main" val="1144875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4124642" y="1363201"/>
            <a:ext cx="6822031" cy="4946233"/>
          </a:xfrm>
          <a:prstGeom prst="rect">
            <a:avLst/>
          </a:prstGeom>
        </p:spPr>
      </p:pic>
      <p:sp>
        <p:nvSpPr>
          <p:cNvPr id="3" name="Rectángulo 2"/>
          <p:cNvSpPr/>
          <p:nvPr/>
        </p:nvSpPr>
        <p:spPr>
          <a:xfrm>
            <a:off x="650489" y="2266912"/>
            <a:ext cx="2967922" cy="981423"/>
          </a:xfrm>
          <a:prstGeom prst="rect">
            <a:avLst/>
          </a:prstGeom>
        </p:spPr>
        <p:txBody>
          <a:bodyPr wrap="square">
            <a:spAutoFit/>
          </a:bodyPr>
          <a:lstStyle/>
          <a:p>
            <a:pPr algn="just">
              <a:lnSpc>
                <a:spcPct val="107000"/>
              </a:lnSpc>
              <a:spcAft>
                <a:spcPts val="0"/>
              </a:spcAft>
            </a:pPr>
            <a:r>
              <a:rPr lang="es-ES" dirty="0">
                <a:latin typeface="Times New Roman" panose="02020603050405020304" pitchFamily="18" charset="0"/>
                <a:ea typeface="Calibri" panose="020F0502020204030204" pitchFamily="34" charset="0"/>
                <a:cs typeface="Times New Roman" panose="02020603050405020304" pitchFamily="18" charset="0"/>
              </a:rPr>
              <a:t>Proporción de locales vacíos en la ciudad de Rosario. Diciembre 2020 y Junio 2021.</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4124642" y="6309434"/>
            <a:ext cx="6096000" cy="311496"/>
          </a:xfrm>
          <a:prstGeom prst="rect">
            <a:avLst/>
          </a:prstGeom>
        </p:spPr>
        <p:txBody>
          <a:bodyPr>
            <a:spAutoFit/>
          </a:bodyPr>
          <a:lstStyle/>
          <a:p>
            <a:pPr algn="just">
              <a:lnSpc>
                <a:spcPct val="107000"/>
              </a:lnSpc>
              <a:spcAft>
                <a:spcPts val="0"/>
              </a:spcAft>
            </a:pPr>
            <a:r>
              <a:rPr lang="es-ES" sz="1400" dirty="0">
                <a:latin typeface="Times New Roman" panose="02020603050405020304" pitchFamily="18" charset="0"/>
                <a:ea typeface="Calibri" panose="020F0502020204030204" pitchFamily="34" charset="0"/>
                <a:cs typeface="Times New Roman" panose="02020603050405020304" pitchFamily="18" charset="0"/>
              </a:rPr>
              <a:t>Fuente: elaboración propia en base a Relevamiento COCIR – IIE – UNR.</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lipse 4"/>
          <p:cNvSpPr/>
          <p:nvPr/>
        </p:nvSpPr>
        <p:spPr>
          <a:xfrm>
            <a:off x="8635716" y="1511345"/>
            <a:ext cx="1239804" cy="918345"/>
          </a:xfrm>
          <a:prstGeom prst="ellipse">
            <a:avLst/>
          </a:prstGeom>
          <a:noFill/>
          <a:ln w="539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Elipse 5"/>
          <p:cNvSpPr/>
          <p:nvPr/>
        </p:nvSpPr>
        <p:spPr>
          <a:xfrm>
            <a:off x="7564563" y="2266912"/>
            <a:ext cx="1239804" cy="720032"/>
          </a:xfrm>
          <a:prstGeom prst="ellipse">
            <a:avLst/>
          </a:prstGeom>
          <a:noFill/>
          <a:ln w="539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Cerrar corchete 6"/>
          <p:cNvSpPr/>
          <p:nvPr/>
        </p:nvSpPr>
        <p:spPr>
          <a:xfrm rot="5400000">
            <a:off x="9146844" y="4673937"/>
            <a:ext cx="217546" cy="3053449"/>
          </a:xfrm>
          <a:prstGeom prst="rightBracket">
            <a:avLst/>
          </a:pr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Tree>
    <p:extLst>
      <p:ext uri="{BB962C8B-B14F-4D97-AF65-F5344CB8AC3E}">
        <p14:creationId xmlns:p14="http://schemas.microsoft.com/office/powerpoint/2010/main" val="3042625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es-AR" sz="5400" b="1" dirty="0">
                <a:cs typeface="Arial" panose="020B0604020202020204" pitchFamily="34" charset="0"/>
              </a:rPr>
              <a:t>Dinámica laboral</a:t>
            </a:r>
          </a:p>
        </p:txBody>
      </p:sp>
    </p:spTree>
    <p:extLst>
      <p:ext uri="{BB962C8B-B14F-4D97-AF65-F5344CB8AC3E}">
        <p14:creationId xmlns:p14="http://schemas.microsoft.com/office/powerpoint/2010/main" val="2645915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p:cNvGraphicFramePr>
            <a:graphicFrameLocks/>
          </p:cNvGraphicFramePr>
          <p:nvPr/>
        </p:nvGraphicFramePr>
        <p:xfrm>
          <a:off x="661182" y="1244280"/>
          <a:ext cx="5304995" cy="389042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áfico 4"/>
          <p:cNvGraphicFramePr>
            <a:graphicFrameLocks/>
          </p:cNvGraphicFramePr>
          <p:nvPr/>
        </p:nvGraphicFramePr>
        <p:xfrm>
          <a:off x="6248681" y="1244281"/>
          <a:ext cx="5343097" cy="3890426"/>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ángulo 3"/>
          <p:cNvSpPr>
            <a:spLocks noChangeArrowheads="1"/>
          </p:cNvSpPr>
          <p:nvPr/>
        </p:nvSpPr>
        <p:spPr bwMode="auto">
          <a:xfrm>
            <a:off x="17138650" y="15122525"/>
            <a:ext cx="6767513"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6900">
                <a:solidFill>
                  <a:schemeClr val="tx1"/>
                </a:solidFill>
                <a:latin typeface="Arial" panose="020B0604020202020204" pitchFamily="34" charset="0"/>
              </a:defRPr>
            </a:lvl1pPr>
            <a:lvl2pPr marL="742950" indent="-285750">
              <a:defRPr sz="6900">
                <a:solidFill>
                  <a:schemeClr val="tx1"/>
                </a:solidFill>
                <a:latin typeface="Arial" panose="020B0604020202020204" pitchFamily="34" charset="0"/>
              </a:defRPr>
            </a:lvl2pPr>
            <a:lvl3pPr marL="1143000" indent="-228600">
              <a:defRPr sz="6900">
                <a:solidFill>
                  <a:schemeClr val="tx1"/>
                </a:solidFill>
                <a:latin typeface="Arial" panose="020B0604020202020204" pitchFamily="34" charset="0"/>
              </a:defRPr>
            </a:lvl3pPr>
            <a:lvl4pPr marL="1600200" indent="-228600">
              <a:defRPr sz="6900">
                <a:solidFill>
                  <a:schemeClr val="tx1"/>
                </a:solidFill>
                <a:latin typeface="Arial" panose="020B0604020202020204" pitchFamily="34" charset="0"/>
              </a:defRPr>
            </a:lvl4pPr>
            <a:lvl5pPr marL="2057400" indent="-228600">
              <a:defRPr sz="6900">
                <a:solidFill>
                  <a:schemeClr val="tx1"/>
                </a:solidFill>
                <a:latin typeface="Arial" panose="020B0604020202020204" pitchFamily="34" charset="0"/>
              </a:defRPr>
            </a:lvl5pPr>
            <a:lvl6pPr marL="2514600" indent="-228600" eaLnBrk="0" fontAlgn="base" hangingPunct="0">
              <a:spcBef>
                <a:spcPct val="0"/>
              </a:spcBef>
              <a:spcAft>
                <a:spcPct val="0"/>
              </a:spcAft>
              <a:defRPr sz="6900">
                <a:solidFill>
                  <a:schemeClr val="tx1"/>
                </a:solidFill>
                <a:latin typeface="Arial" panose="020B0604020202020204" pitchFamily="34" charset="0"/>
              </a:defRPr>
            </a:lvl6pPr>
            <a:lvl7pPr marL="2971800" indent="-228600" eaLnBrk="0" fontAlgn="base" hangingPunct="0">
              <a:spcBef>
                <a:spcPct val="0"/>
              </a:spcBef>
              <a:spcAft>
                <a:spcPct val="0"/>
              </a:spcAft>
              <a:defRPr sz="6900">
                <a:solidFill>
                  <a:schemeClr val="tx1"/>
                </a:solidFill>
                <a:latin typeface="Arial" panose="020B0604020202020204" pitchFamily="34" charset="0"/>
              </a:defRPr>
            </a:lvl7pPr>
            <a:lvl8pPr marL="3429000" indent="-228600" eaLnBrk="0" fontAlgn="base" hangingPunct="0">
              <a:spcBef>
                <a:spcPct val="0"/>
              </a:spcBef>
              <a:spcAft>
                <a:spcPct val="0"/>
              </a:spcAft>
              <a:defRPr sz="6900">
                <a:solidFill>
                  <a:schemeClr val="tx1"/>
                </a:solidFill>
                <a:latin typeface="Arial" panose="020B0604020202020204" pitchFamily="34" charset="0"/>
              </a:defRPr>
            </a:lvl8pPr>
            <a:lvl9pPr marL="3886200" indent="-228600" eaLnBrk="0" fontAlgn="base" hangingPunct="0">
              <a:spcBef>
                <a:spcPct val="0"/>
              </a:spcBef>
              <a:spcAft>
                <a:spcPct val="0"/>
              </a:spcAft>
              <a:defRPr sz="6900">
                <a:solidFill>
                  <a:schemeClr val="tx1"/>
                </a:solidFill>
                <a:latin typeface="Arial" panose="020B0604020202020204" pitchFamily="34" charset="0"/>
              </a:defRPr>
            </a:lvl9pPr>
          </a:lstStyle>
          <a:p>
            <a:pPr algn="just"/>
            <a:endParaRPr lang="es-ES" altLang="es-ES" sz="1400" dirty="0"/>
          </a:p>
        </p:txBody>
      </p:sp>
      <p:sp>
        <p:nvSpPr>
          <p:cNvPr id="14" name="Rectángulo 13"/>
          <p:cNvSpPr/>
          <p:nvPr/>
        </p:nvSpPr>
        <p:spPr>
          <a:xfrm>
            <a:off x="2193681" y="5405243"/>
            <a:ext cx="8528771" cy="261610"/>
          </a:xfrm>
          <a:prstGeom prst="rect">
            <a:avLst/>
          </a:prstGeom>
        </p:spPr>
        <p:txBody>
          <a:bodyPr wrap="square">
            <a:spAutoFit/>
          </a:bodyPr>
          <a:lstStyle/>
          <a:p>
            <a:r>
              <a:rPr lang="es-ES" altLang="es-ES" sz="1100" b="1" dirty="0"/>
              <a:t>Fuente</a:t>
            </a:r>
            <a:r>
              <a:rPr lang="es-ES" altLang="es-ES" sz="1100" dirty="0"/>
              <a:t>: elaboración propia en base a datos de la EPH</a:t>
            </a:r>
            <a:r>
              <a:rPr lang="es-ES" altLang="es-ES" sz="1100" b="1" dirty="0"/>
              <a:t>.  </a:t>
            </a:r>
            <a:r>
              <a:rPr lang="es-ES" sz="1100" b="1" dirty="0"/>
              <a:t>Nota: </a:t>
            </a:r>
            <a:r>
              <a:rPr lang="es-ES" sz="1100" dirty="0"/>
              <a:t>en todos los años se analizaron los datos correspondientes al segundo trimestre. </a:t>
            </a:r>
          </a:p>
        </p:txBody>
      </p:sp>
      <p:sp>
        <p:nvSpPr>
          <p:cNvPr id="15" name="Rectángulo 14"/>
          <p:cNvSpPr/>
          <p:nvPr/>
        </p:nvSpPr>
        <p:spPr>
          <a:xfrm>
            <a:off x="1531195" y="4844628"/>
            <a:ext cx="8869963" cy="400110"/>
          </a:xfrm>
          <a:prstGeom prst="rect">
            <a:avLst/>
          </a:prstGeom>
        </p:spPr>
        <p:txBody>
          <a:bodyPr wrap="square">
            <a:spAutoFit/>
          </a:bodyPr>
          <a:lstStyle/>
          <a:p>
            <a:endParaRPr lang="es-ES" sz="2000" dirty="0">
              <a:solidFill>
                <a:schemeClr val="accent1">
                  <a:lumMod val="75000"/>
                </a:schemeClr>
              </a:solidFill>
            </a:endParaRPr>
          </a:p>
        </p:txBody>
      </p:sp>
      <p:sp>
        <p:nvSpPr>
          <p:cNvPr id="17" name="Elipse 16"/>
          <p:cNvSpPr/>
          <p:nvPr/>
        </p:nvSpPr>
        <p:spPr>
          <a:xfrm>
            <a:off x="2193681" y="2090469"/>
            <a:ext cx="2101271" cy="22951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Elipse 17"/>
          <p:cNvSpPr/>
          <p:nvPr/>
        </p:nvSpPr>
        <p:spPr>
          <a:xfrm>
            <a:off x="7971338" y="2090469"/>
            <a:ext cx="1904181" cy="23316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CuadroTexto 10">
            <a:extLst>
              <a:ext uri="{FF2B5EF4-FFF2-40B4-BE49-F238E27FC236}">
                <a16:creationId xmlns:a16="http://schemas.microsoft.com/office/drawing/2014/main" id="{777F0664-ED92-41ED-AF33-2C92CFD863C6}"/>
              </a:ext>
            </a:extLst>
          </p:cNvPr>
          <p:cNvSpPr txBox="1"/>
          <p:nvPr/>
        </p:nvSpPr>
        <p:spPr>
          <a:xfrm>
            <a:off x="914919" y="560555"/>
            <a:ext cx="11277081" cy="523220"/>
          </a:xfrm>
          <a:prstGeom prst="rect">
            <a:avLst/>
          </a:prstGeom>
          <a:noFill/>
        </p:spPr>
        <p:txBody>
          <a:bodyPr wrap="square" rtlCol="0">
            <a:spAutoFit/>
          </a:bodyPr>
          <a:lstStyle/>
          <a:p>
            <a:r>
              <a:rPr lang="es-ES" sz="2800" dirty="0"/>
              <a:t>1. </a:t>
            </a:r>
            <a:r>
              <a:rPr lang="es-ES" sz="2400" dirty="0"/>
              <a:t>Evolución de las tasas de actividad, empleo, subocupación y desocupación.  </a:t>
            </a:r>
            <a:endParaRPr lang="es-AR" sz="2400" dirty="0"/>
          </a:p>
        </p:txBody>
      </p:sp>
    </p:spTree>
    <p:extLst>
      <p:ext uri="{BB962C8B-B14F-4D97-AF65-F5344CB8AC3E}">
        <p14:creationId xmlns:p14="http://schemas.microsoft.com/office/powerpoint/2010/main" val="101855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b="1" dirty="0"/>
              <a:t>Objetivo</a:t>
            </a:r>
          </a:p>
        </p:txBody>
      </p:sp>
      <p:sp>
        <p:nvSpPr>
          <p:cNvPr id="3" name="Marcador de contenido 2"/>
          <p:cNvSpPr>
            <a:spLocks noGrp="1"/>
          </p:cNvSpPr>
          <p:nvPr>
            <p:ph idx="1"/>
          </p:nvPr>
        </p:nvSpPr>
        <p:spPr/>
        <p:txBody>
          <a:bodyPr>
            <a:normAutofit/>
          </a:bodyPr>
          <a:lstStyle/>
          <a:p>
            <a:pPr algn="just">
              <a:lnSpc>
                <a:spcPct val="150000"/>
              </a:lnSpc>
              <a:buFont typeface="Wingdings" panose="05000000000000000000" pitchFamily="2" charset="2"/>
              <a:buChar char="§"/>
            </a:pPr>
            <a:r>
              <a:rPr lang="es-AR" sz="3200" dirty="0"/>
              <a:t>Analizar el impacto socioeconómico de la pandemia del COVID-19 en Rosario y su región.</a:t>
            </a:r>
          </a:p>
          <a:p>
            <a:pPr lvl="2" algn="just">
              <a:lnSpc>
                <a:spcPct val="150000"/>
              </a:lnSpc>
              <a:buFont typeface="Wingdings" panose="05000000000000000000" pitchFamily="2" charset="2"/>
              <a:buChar char="§"/>
            </a:pPr>
            <a:r>
              <a:rPr lang="es-AR" sz="2400" dirty="0"/>
              <a:t>Comportamiento económico Regional</a:t>
            </a:r>
          </a:p>
          <a:p>
            <a:pPr lvl="2" algn="just">
              <a:lnSpc>
                <a:spcPct val="150000"/>
              </a:lnSpc>
              <a:buFont typeface="Wingdings" panose="05000000000000000000" pitchFamily="2" charset="2"/>
              <a:buChar char="§"/>
            </a:pPr>
            <a:r>
              <a:rPr lang="es-AR" sz="2400" dirty="0"/>
              <a:t>Análisis sectorial</a:t>
            </a:r>
          </a:p>
          <a:p>
            <a:pPr lvl="2" algn="just">
              <a:lnSpc>
                <a:spcPct val="150000"/>
              </a:lnSpc>
              <a:buFont typeface="Wingdings" panose="05000000000000000000" pitchFamily="2" charset="2"/>
              <a:buChar char="§"/>
            </a:pPr>
            <a:r>
              <a:rPr lang="es-AR" sz="2400" dirty="0"/>
              <a:t>Dinámica laboral</a:t>
            </a:r>
          </a:p>
          <a:p>
            <a:pPr lvl="2" algn="just">
              <a:lnSpc>
                <a:spcPct val="150000"/>
              </a:lnSpc>
              <a:buFont typeface="Wingdings" panose="05000000000000000000" pitchFamily="2" charset="2"/>
              <a:buChar char="§"/>
            </a:pPr>
            <a:endParaRPr lang="es-AR" sz="2400" dirty="0"/>
          </a:p>
        </p:txBody>
      </p:sp>
      <p:pic>
        <p:nvPicPr>
          <p:cNvPr id="6" name="Imagen 5"/>
          <p:cNvPicPr>
            <a:picLocks noChangeAspect="1"/>
          </p:cNvPicPr>
          <p:nvPr/>
        </p:nvPicPr>
        <p:blipFill rotWithShape="1">
          <a:blip r:embed="rId2" cstate="print">
            <a:extLst>
              <a:ext uri="{28A0092B-C50C-407E-A947-70E740481C1C}">
                <a14:useLocalDpi xmlns:a14="http://schemas.microsoft.com/office/drawing/2010/main" val="0"/>
              </a:ext>
            </a:extLst>
          </a:blip>
          <a:srcRect b="24669"/>
          <a:stretch/>
        </p:blipFill>
        <p:spPr>
          <a:xfrm>
            <a:off x="10616302" y="5853172"/>
            <a:ext cx="1474996" cy="917456"/>
          </a:xfrm>
          <a:prstGeom prst="rect">
            <a:avLst/>
          </a:prstGeom>
        </p:spPr>
      </p:pic>
    </p:spTree>
    <p:extLst>
      <p:ext uri="{BB962C8B-B14F-4D97-AF65-F5344CB8AC3E}">
        <p14:creationId xmlns:p14="http://schemas.microsoft.com/office/powerpoint/2010/main" val="32952991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3"/>
          <p:cNvSpPr>
            <a:spLocks noChangeArrowheads="1"/>
          </p:cNvSpPr>
          <p:nvPr/>
        </p:nvSpPr>
        <p:spPr bwMode="auto">
          <a:xfrm>
            <a:off x="17138650" y="15122525"/>
            <a:ext cx="6767513"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6900">
                <a:solidFill>
                  <a:schemeClr val="tx1"/>
                </a:solidFill>
                <a:latin typeface="Arial" panose="020B0604020202020204" pitchFamily="34" charset="0"/>
              </a:defRPr>
            </a:lvl1pPr>
            <a:lvl2pPr marL="742950" indent="-285750">
              <a:defRPr sz="6900">
                <a:solidFill>
                  <a:schemeClr val="tx1"/>
                </a:solidFill>
                <a:latin typeface="Arial" panose="020B0604020202020204" pitchFamily="34" charset="0"/>
              </a:defRPr>
            </a:lvl2pPr>
            <a:lvl3pPr marL="1143000" indent="-228600">
              <a:defRPr sz="6900">
                <a:solidFill>
                  <a:schemeClr val="tx1"/>
                </a:solidFill>
                <a:latin typeface="Arial" panose="020B0604020202020204" pitchFamily="34" charset="0"/>
              </a:defRPr>
            </a:lvl3pPr>
            <a:lvl4pPr marL="1600200" indent="-228600">
              <a:defRPr sz="6900">
                <a:solidFill>
                  <a:schemeClr val="tx1"/>
                </a:solidFill>
                <a:latin typeface="Arial" panose="020B0604020202020204" pitchFamily="34" charset="0"/>
              </a:defRPr>
            </a:lvl4pPr>
            <a:lvl5pPr marL="2057400" indent="-228600">
              <a:defRPr sz="6900">
                <a:solidFill>
                  <a:schemeClr val="tx1"/>
                </a:solidFill>
                <a:latin typeface="Arial" panose="020B0604020202020204" pitchFamily="34" charset="0"/>
              </a:defRPr>
            </a:lvl5pPr>
            <a:lvl6pPr marL="2514600" indent="-228600" eaLnBrk="0" fontAlgn="base" hangingPunct="0">
              <a:spcBef>
                <a:spcPct val="0"/>
              </a:spcBef>
              <a:spcAft>
                <a:spcPct val="0"/>
              </a:spcAft>
              <a:defRPr sz="6900">
                <a:solidFill>
                  <a:schemeClr val="tx1"/>
                </a:solidFill>
                <a:latin typeface="Arial" panose="020B0604020202020204" pitchFamily="34" charset="0"/>
              </a:defRPr>
            </a:lvl6pPr>
            <a:lvl7pPr marL="2971800" indent="-228600" eaLnBrk="0" fontAlgn="base" hangingPunct="0">
              <a:spcBef>
                <a:spcPct val="0"/>
              </a:spcBef>
              <a:spcAft>
                <a:spcPct val="0"/>
              </a:spcAft>
              <a:defRPr sz="6900">
                <a:solidFill>
                  <a:schemeClr val="tx1"/>
                </a:solidFill>
                <a:latin typeface="Arial" panose="020B0604020202020204" pitchFamily="34" charset="0"/>
              </a:defRPr>
            </a:lvl7pPr>
            <a:lvl8pPr marL="3429000" indent="-228600" eaLnBrk="0" fontAlgn="base" hangingPunct="0">
              <a:spcBef>
                <a:spcPct val="0"/>
              </a:spcBef>
              <a:spcAft>
                <a:spcPct val="0"/>
              </a:spcAft>
              <a:defRPr sz="6900">
                <a:solidFill>
                  <a:schemeClr val="tx1"/>
                </a:solidFill>
                <a:latin typeface="Arial" panose="020B0604020202020204" pitchFamily="34" charset="0"/>
              </a:defRPr>
            </a:lvl8pPr>
            <a:lvl9pPr marL="3886200" indent="-228600" eaLnBrk="0" fontAlgn="base" hangingPunct="0">
              <a:spcBef>
                <a:spcPct val="0"/>
              </a:spcBef>
              <a:spcAft>
                <a:spcPct val="0"/>
              </a:spcAft>
              <a:defRPr sz="6900">
                <a:solidFill>
                  <a:schemeClr val="tx1"/>
                </a:solidFill>
                <a:latin typeface="Arial" panose="020B0604020202020204" pitchFamily="34" charset="0"/>
              </a:defRPr>
            </a:lvl9pPr>
          </a:lstStyle>
          <a:p>
            <a:pPr algn="just"/>
            <a:endParaRPr lang="es-ES" altLang="es-ES" sz="1400" dirty="0"/>
          </a:p>
        </p:txBody>
      </p:sp>
      <p:sp>
        <p:nvSpPr>
          <p:cNvPr id="14" name="Rectángulo 13"/>
          <p:cNvSpPr/>
          <p:nvPr/>
        </p:nvSpPr>
        <p:spPr>
          <a:xfrm>
            <a:off x="3730180" y="6040185"/>
            <a:ext cx="6933654" cy="261610"/>
          </a:xfrm>
          <a:prstGeom prst="rect">
            <a:avLst/>
          </a:prstGeom>
        </p:spPr>
        <p:txBody>
          <a:bodyPr wrap="square">
            <a:spAutoFit/>
          </a:bodyPr>
          <a:lstStyle/>
          <a:p>
            <a:r>
              <a:rPr lang="es-ES" altLang="es-ES" sz="1100" b="1" dirty="0"/>
              <a:t>Fuente</a:t>
            </a:r>
            <a:r>
              <a:rPr lang="es-ES" altLang="es-ES" sz="1100" dirty="0"/>
              <a:t>: elaboración propia en base a datos de la EIL</a:t>
            </a:r>
            <a:r>
              <a:rPr lang="es-ES" altLang="es-ES" sz="1100" b="1" dirty="0"/>
              <a:t>. </a:t>
            </a:r>
            <a:r>
              <a:rPr lang="es-ES" sz="1100" b="1" dirty="0"/>
              <a:t>Nota: </a:t>
            </a:r>
            <a:r>
              <a:rPr lang="es-ES" sz="1100" dirty="0"/>
              <a:t> agosto 01=100. </a:t>
            </a:r>
          </a:p>
        </p:txBody>
      </p:sp>
      <p:sp>
        <p:nvSpPr>
          <p:cNvPr id="15" name="Rectángulo 14"/>
          <p:cNvSpPr/>
          <p:nvPr/>
        </p:nvSpPr>
        <p:spPr>
          <a:xfrm>
            <a:off x="1531195" y="4844628"/>
            <a:ext cx="8869963" cy="400110"/>
          </a:xfrm>
          <a:prstGeom prst="rect">
            <a:avLst/>
          </a:prstGeom>
        </p:spPr>
        <p:txBody>
          <a:bodyPr wrap="square">
            <a:spAutoFit/>
          </a:bodyPr>
          <a:lstStyle/>
          <a:p>
            <a:endParaRPr lang="es-ES" sz="2000" dirty="0">
              <a:solidFill>
                <a:schemeClr val="accent1">
                  <a:lumMod val="75000"/>
                </a:schemeClr>
              </a:solidFill>
            </a:endParaRPr>
          </a:p>
        </p:txBody>
      </p:sp>
      <p:sp>
        <p:nvSpPr>
          <p:cNvPr id="11" name="CuadroTexto 10">
            <a:extLst>
              <a:ext uri="{FF2B5EF4-FFF2-40B4-BE49-F238E27FC236}">
                <a16:creationId xmlns:a16="http://schemas.microsoft.com/office/drawing/2014/main" id="{777F0664-ED92-41ED-AF33-2C92CFD863C6}"/>
              </a:ext>
            </a:extLst>
          </p:cNvPr>
          <p:cNvSpPr txBox="1"/>
          <p:nvPr/>
        </p:nvSpPr>
        <p:spPr>
          <a:xfrm>
            <a:off x="1345449" y="606727"/>
            <a:ext cx="11277081" cy="461665"/>
          </a:xfrm>
          <a:prstGeom prst="rect">
            <a:avLst/>
          </a:prstGeom>
          <a:noFill/>
        </p:spPr>
        <p:txBody>
          <a:bodyPr wrap="square" rtlCol="0">
            <a:spAutoFit/>
          </a:bodyPr>
          <a:lstStyle/>
          <a:p>
            <a:r>
              <a:rPr lang="es-ES" sz="2400" dirty="0"/>
              <a:t>2.Evolución del empleo registrado formal.  </a:t>
            </a:r>
            <a:endParaRPr lang="es-AR" sz="2400" dirty="0"/>
          </a:p>
        </p:txBody>
      </p:sp>
      <p:sp>
        <p:nvSpPr>
          <p:cNvPr id="2" name="Rectangle 2"/>
          <p:cNvSpPr>
            <a:spLocks noChangeArrowheads="1"/>
          </p:cNvSpPr>
          <p:nvPr/>
        </p:nvSpPr>
        <p:spPr bwMode="auto">
          <a:xfrm>
            <a:off x="757906" y="392277"/>
            <a:ext cx="14203898" cy="597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3" name="Rectangle 4"/>
          <p:cNvSpPr>
            <a:spLocks noChangeArrowheads="1"/>
          </p:cNvSpPr>
          <p:nvPr/>
        </p:nvSpPr>
        <p:spPr bwMode="auto">
          <a:xfrm>
            <a:off x="6526530" y="304715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16" name="Gráfico 15"/>
          <p:cNvGraphicFramePr>
            <a:graphicFrameLocks/>
          </p:cNvGraphicFramePr>
          <p:nvPr/>
        </p:nvGraphicFramePr>
        <p:xfrm>
          <a:off x="534572" y="1339066"/>
          <a:ext cx="11127545" cy="47011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79176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3"/>
          <p:cNvSpPr>
            <a:spLocks noChangeArrowheads="1"/>
          </p:cNvSpPr>
          <p:nvPr/>
        </p:nvSpPr>
        <p:spPr bwMode="auto">
          <a:xfrm>
            <a:off x="17138650" y="15122525"/>
            <a:ext cx="6767513"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6900">
                <a:solidFill>
                  <a:schemeClr val="tx1"/>
                </a:solidFill>
                <a:latin typeface="Arial" panose="020B0604020202020204" pitchFamily="34" charset="0"/>
              </a:defRPr>
            </a:lvl1pPr>
            <a:lvl2pPr marL="742950" indent="-285750">
              <a:defRPr sz="6900">
                <a:solidFill>
                  <a:schemeClr val="tx1"/>
                </a:solidFill>
                <a:latin typeface="Arial" panose="020B0604020202020204" pitchFamily="34" charset="0"/>
              </a:defRPr>
            </a:lvl2pPr>
            <a:lvl3pPr marL="1143000" indent="-228600">
              <a:defRPr sz="6900">
                <a:solidFill>
                  <a:schemeClr val="tx1"/>
                </a:solidFill>
                <a:latin typeface="Arial" panose="020B0604020202020204" pitchFamily="34" charset="0"/>
              </a:defRPr>
            </a:lvl3pPr>
            <a:lvl4pPr marL="1600200" indent="-228600">
              <a:defRPr sz="6900">
                <a:solidFill>
                  <a:schemeClr val="tx1"/>
                </a:solidFill>
                <a:latin typeface="Arial" panose="020B0604020202020204" pitchFamily="34" charset="0"/>
              </a:defRPr>
            </a:lvl4pPr>
            <a:lvl5pPr marL="2057400" indent="-228600">
              <a:defRPr sz="6900">
                <a:solidFill>
                  <a:schemeClr val="tx1"/>
                </a:solidFill>
                <a:latin typeface="Arial" panose="020B0604020202020204" pitchFamily="34" charset="0"/>
              </a:defRPr>
            </a:lvl5pPr>
            <a:lvl6pPr marL="2514600" indent="-228600" eaLnBrk="0" fontAlgn="base" hangingPunct="0">
              <a:spcBef>
                <a:spcPct val="0"/>
              </a:spcBef>
              <a:spcAft>
                <a:spcPct val="0"/>
              </a:spcAft>
              <a:defRPr sz="6900">
                <a:solidFill>
                  <a:schemeClr val="tx1"/>
                </a:solidFill>
                <a:latin typeface="Arial" panose="020B0604020202020204" pitchFamily="34" charset="0"/>
              </a:defRPr>
            </a:lvl6pPr>
            <a:lvl7pPr marL="2971800" indent="-228600" eaLnBrk="0" fontAlgn="base" hangingPunct="0">
              <a:spcBef>
                <a:spcPct val="0"/>
              </a:spcBef>
              <a:spcAft>
                <a:spcPct val="0"/>
              </a:spcAft>
              <a:defRPr sz="6900">
                <a:solidFill>
                  <a:schemeClr val="tx1"/>
                </a:solidFill>
                <a:latin typeface="Arial" panose="020B0604020202020204" pitchFamily="34" charset="0"/>
              </a:defRPr>
            </a:lvl7pPr>
            <a:lvl8pPr marL="3429000" indent="-228600" eaLnBrk="0" fontAlgn="base" hangingPunct="0">
              <a:spcBef>
                <a:spcPct val="0"/>
              </a:spcBef>
              <a:spcAft>
                <a:spcPct val="0"/>
              </a:spcAft>
              <a:defRPr sz="6900">
                <a:solidFill>
                  <a:schemeClr val="tx1"/>
                </a:solidFill>
                <a:latin typeface="Arial" panose="020B0604020202020204" pitchFamily="34" charset="0"/>
              </a:defRPr>
            </a:lvl8pPr>
            <a:lvl9pPr marL="3886200" indent="-228600" eaLnBrk="0" fontAlgn="base" hangingPunct="0">
              <a:spcBef>
                <a:spcPct val="0"/>
              </a:spcBef>
              <a:spcAft>
                <a:spcPct val="0"/>
              </a:spcAft>
              <a:defRPr sz="6900">
                <a:solidFill>
                  <a:schemeClr val="tx1"/>
                </a:solidFill>
                <a:latin typeface="Arial" panose="020B0604020202020204" pitchFamily="34" charset="0"/>
              </a:defRPr>
            </a:lvl9pPr>
          </a:lstStyle>
          <a:p>
            <a:pPr algn="just"/>
            <a:endParaRPr lang="es-ES" altLang="es-ES" sz="1400" dirty="0"/>
          </a:p>
        </p:txBody>
      </p:sp>
      <p:sp>
        <p:nvSpPr>
          <p:cNvPr id="15" name="Rectángulo 14"/>
          <p:cNvSpPr/>
          <p:nvPr/>
        </p:nvSpPr>
        <p:spPr>
          <a:xfrm>
            <a:off x="1531195" y="4844628"/>
            <a:ext cx="8869963" cy="400110"/>
          </a:xfrm>
          <a:prstGeom prst="rect">
            <a:avLst/>
          </a:prstGeom>
        </p:spPr>
        <p:txBody>
          <a:bodyPr wrap="square">
            <a:spAutoFit/>
          </a:bodyPr>
          <a:lstStyle/>
          <a:p>
            <a:endParaRPr lang="es-ES" sz="2000" dirty="0">
              <a:solidFill>
                <a:schemeClr val="accent1">
                  <a:lumMod val="75000"/>
                </a:schemeClr>
              </a:solidFill>
            </a:endParaRPr>
          </a:p>
        </p:txBody>
      </p:sp>
      <p:sp>
        <p:nvSpPr>
          <p:cNvPr id="11" name="CuadroTexto 10">
            <a:extLst>
              <a:ext uri="{FF2B5EF4-FFF2-40B4-BE49-F238E27FC236}">
                <a16:creationId xmlns:a16="http://schemas.microsoft.com/office/drawing/2014/main" id="{777F0664-ED92-41ED-AF33-2C92CFD863C6}"/>
              </a:ext>
            </a:extLst>
          </p:cNvPr>
          <p:cNvSpPr txBox="1"/>
          <p:nvPr/>
        </p:nvSpPr>
        <p:spPr>
          <a:xfrm>
            <a:off x="422910" y="468498"/>
            <a:ext cx="11277081" cy="1323439"/>
          </a:xfrm>
          <a:prstGeom prst="rect">
            <a:avLst/>
          </a:prstGeom>
          <a:noFill/>
        </p:spPr>
        <p:txBody>
          <a:bodyPr wrap="square" rtlCol="0">
            <a:spAutoFit/>
          </a:bodyPr>
          <a:lstStyle/>
          <a:p>
            <a:r>
              <a:rPr lang="es-ES" sz="2800" dirty="0"/>
              <a:t>3. </a:t>
            </a:r>
            <a:r>
              <a:rPr lang="es-ES" sz="2400" dirty="0"/>
              <a:t>Impactos desiguales de la pandemia: consideraciones según categorías ocupacionales de los trabajadores.</a:t>
            </a:r>
          </a:p>
          <a:p>
            <a:r>
              <a:rPr lang="es-ES" sz="2800" dirty="0"/>
              <a:t>  </a:t>
            </a:r>
            <a:endParaRPr lang="es-AR" sz="2800" dirty="0"/>
          </a:p>
        </p:txBody>
      </p:sp>
      <p:sp>
        <p:nvSpPr>
          <p:cNvPr id="2" name="Rectángulo 1"/>
          <p:cNvSpPr/>
          <p:nvPr/>
        </p:nvSpPr>
        <p:spPr>
          <a:xfrm>
            <a:off x="422910" y="1441797"/>
            <a:ext cx="10820684" cy="6524863"/>
          </a:xfrm>
          <a:prstGeom prst="rect">
            <a:avLst/>
          </a:prstGeom>
        </p:spPr>
        <p:txBody>
          <a:bodyPr wrap="square">
            <a:spAutoFit/>
          </a:bodyPr>
          <a:lstStyle/>
          <a:p>
            <a:pPr marL="466090" indent="-285750" algn="just">
              <a:lnSpc>
                <a:spcPct val="150000"/>
              </a:lnSpc>
              <a:spcAft>
                <a:spcPts val="1200"/>
              </a:spcAft>
              <a:buFont typeface="Arial" panose="020B0604020202020204" pitchFamily="34" charset="0"/>
              <a:buChar char="•"/>
            </a:pPr>
            <a:r>
              <a:rPr lang="es-ES" dirty="0">
                <a:ea typeface="Times New Roman" panose="02020603050405020304" pitchFamily="18" charset="0"/>
              </a:rPr>
              <a:t>La pandemia exacerbó en general las transiciones de todas las categorías ocupacionales hacia la inactividad y el desempleo. </a:t>
            </a:r>
          </a:p>
          <a:p>
            <a:pPr marL="466090" indent="-285750" algn="just">
              <a:lnSpc>
                <a:spcPct val="150000"/>
              </a:lnSpc>
              <a:spcAft>
                <a:spcPts val="1200"/>
              </a:spcAft>
              <a:buFont typeface="Arial" panose="020B0604020202020204" pitchFamily="34" charset="0"/>
              <a:buChar char="•"/>
            </a:pPr>
            <a:r>
              <a:rPr lang="es-ES" dirty="0"/>
              <a:t>Luego de la llegada de la pandemia, se observan diferencias dependiendo de la categoría ocupacional de origen específica del trabajador. Como importante debe remarcarse la elevada estabilidad que continuaron exhibiendo los </a:t>
            </a:r>
            <a:r>
              <a:rPr lang="es-ES" b="1" dirty="0"/>
              <a:t>asalariados formales</a:t>
            </a:r>
            <a:r>
              <a:rPr lang="es-ES" dirty="0"/>
              <a:t>. Como contracara a esta situación se encuentran el resto de las categorías que agrupaban a las personas ocupadas antes de la pandemia. En el caso de los </a:t>
            </a:r>
            <a:r>
              <a:rPr lang="es-ES" b="1" dirty="0"/>
              <a:t>asalariados informales</a:t>
            </a:r>
            <a:r>
              <a:rPr lang="es-ES" dirty="0"/>
              <a:t> la proporción de los mismos que terminaron desocupados alcanzó casi el 10% entre 2019 y 2020; mientras que los que desembocaron en la inactividad resultaron ser el 19% de los mismos. Los </a:t>
            </a:r>
            <a:r>
              <a:rPr lang="es-ES" b="1" dirty="0"/>
              <a:t>trabajadores independientes, calificados y no calificados</a:t>
            </a:r>
            <a:r>
              <a:rPr lang="es-ES" dirty="0"/>
              <a:t>, experimentaron situaciones análogas, con alzas importantes en la proporción de estos trabajadores que con la irrupción de la pandemia terminaron formando parte de los desocupados o, directamente, se vieron expulsados de la población económicamente activa.</a:t>
            </a:r>
          </a:p>
          <a:p>
            <a:pPr marL="466090" indent="-285750" algn="just">
              <a:lnSpc>
                <a:spcPct val="150000"/>
              </a:lnSpc>
              <a:spcAft>
                <a:spcPts val="1200"/>
              </a:spcAft>
              <a:buFont typeface="Arial" panose="020B0604020202020204" pitchFamily="34" charset="0"/>
              <a:buChar char="•"/>
            </a:pPr>
            <a:endParaRPr lang="es-ES" dirty="0">
              <a:latin typeface="Times New Roman" panose="02020603050405020304" pitchFamily="18" charset="0"/>
              <a:ea typeface="Times New Roman" panose="02020603050405020304" pitchFamily="18" charset="0"/>
            </a:endParaRPr>
          </a:p>
          <a:p>
            <a:pPr marL="466090" indent="-285750" algn="just">
              <a:lnSpc>
                <a:spcPct val="150000"/>
              </a:lnSpc>
              <a:spcAft>
                <a:spcPts val="1200"/>
              </a:spcAft>
              <a:buFont typeface="Arial" panose="020B0604020202020204" pitchFamily="34" charset="0"/>
              <a:buChar char="•"/>
            </a:pPr>
            <a:endParaRPr lang="es-ES" dirty="0">
              <a:latin typeface="Times New Roman" panose="02020603050405020304" pitchFamily="18" charset="0"/>
              <a:ea typeface="Times New Roman" panose="02020603050405020304" pitchFamily="18" charset="0"/>
            </a:endParaRPr>
          </a:p>
          <a:p>
            <a:pPr marL="466090" indent="-285750" algn="just">
              <a:lnSpc>
                <a:spcPct val="150000"/>
              </a:lnSpc>
              <a:spcAft>
                <a:spcPts val="1200"/>
              </a:spcAft>
              <a:buFont typeface="Arial" panose="020B0604020202020204" pitchFamily="34" charset="0"/>
              <a:buChar char="•"/>
            </a:pPr>
            <a:endParaRPr lang="es-E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18849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3"/>
          <p:cNvSpPr>
            <a:spLocks noChangeArrowheads="1"/>
          </p:cNvSpPr>
          <p:nvPr/>
        </p:nvSpPr>
        <p:spPr bwMode="auto">
          <a:xfrm>
            <a:off x="17138650" y="15122525"/>
            <a:ext cx="6767513"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6900">
                <a:solidFill>
                  <a:schemeClr val="tx1"/>
                </a:solidFill>
                <a:latin typeface="Arial" panose="020B0604020202020204" pitchFamily="34" charset="0"/>
              </a:defRPr>
            </a:lvl1pPr>
            <a:lvl2pPr marL="742950" indent="-285750">
              <a:defRPr sz="6900">
                <a:solidFill>
                  <a:schemeClr val="tx1"/>
                </a:solidFill>
                <a:latin typeface="Arial" panose="020B0604020202020204" pitchFamily="34" charset="0"/>
              </a:defRPr>
            </a:lvl2pPr>
            <a:lvl3pPr marL="1143000" indent="-228600">
              <a:defRPr sz="6900">
                <a:solidFill>
                  <a:schemeClr val="tx1"/>
                </a:solidFill>
                <a:latin typeface="Arial" panose="020B0604020202020204" pitchFamily="34" charset="0"/>
              </a:defRPr>
            </a:lvl3pPr>
            <a:lvl4pPr marL="1600200" indent="-228600">
              <a:defRPr sz="6900">
                <a:solidFill>
                  <a:schemeClr val="tx1"/>
                </a:solidFill>
                <a:latin typeface="Arial" panose="020B0604020202020204" pitchFamily="34" charset="0"/>
              </a:defRPr>
            </a:lvl4pPr>
            <a:lvl5pPr marL="2057400" indent="-228600">
              <a:defRPr sz="6900">
                <a:solidFill>
                  <a:schemeClr val="tx1"/>
                </a:solidFill>
                <a:latin typeface="Arial" panose="020B0604020202020204" pitchFamily="34" charset="0"/>
              </a:defRPr>
            </a:lvl5pPr>
            <a:lvl6pPr marL="2514600" indent="-228600" eaLnBrk="0" fontAlgn="base" hangingPunct="0">
              <a:spcBef>
                <a:spcPct val="0"/>
              </a:spcBef>
              <a:spcAft>
                <a:spcPct val="0"/>
              </a:spcAft>
              <a:defRPr sz="6900">
                <a:solidFill>
                  <a:schemeClr val="tx1"/>
                </a:solidFill>
                <a:latin typeface="Arial" panose="020B0604020202020204" pitchFamily="34" charset="0"/>
              </a:defRPr>
            </a:lvl6pPr>
            <a:lvl7pPr marL="2971800" indent="-228600" eaLnBrk="0" fontAlgn="base" hangingPunct="0">
              <a:spcBef>
                <a:spcPct val="0"/>
              </a:spcBef>
              <a:spcAft>
                <a:spcPct val="0"/>
              </a:spcAft>
              <a:defRPr sz="6900">
                <a:solidFill>
                  <a:schemeClr val="tx1"/>
                </a:solidFill>
                <a:latin typeface="Arial" panose="020B0604020202020204" pitchFamily="34" charset="0"/>
              </a:defRPr>
            </a:lvl7pPr>
            <a:lvl8pPr marL="3429000" indent="-228600" eaLnBrk="0" fontAlgn="base" hangingPunct="0">
              <a:spcBef>
                <a:spcPct val="0"/>
              </a:spcBef>
              <a:spcAft>
                <a:spcPct val="0"/>
              </a:spcAft>
              <a:defRPr sz="6900">
                <a:solidFill>
                  <a:schemeClr val="tx1"/>
                </a:solidFill>
                <a:latin typeface="Arial" panose="020B0604020202020204" pitchFamily="34" charset="0"/>
              </a:defRPr>
            </a:lvl8pPr>
            <a:lvl9pPr marL="3886200" indent="-228600" eaLnBrk="0" fontAlgn="base" hangingPunct="0">
              <a:spcBef>
                <a:spcPct val="0"/>
              </a:spcBef>
              <a:spcAft>
                <a:spcPct val="0"/>
              </a:spcAft>
              <a:defRPr sz="6900">
                <a:solidFill>
                  <a:schemeClr val="tx1"/>
                </a:solidFill>
                <a:latin typeface="Arial" panose="020B0604020202020204" pitchFamily="34" charset="0"/>
              </a:defRPr>
            </a:lvl9pPr>
          </a:lstStyle>
          <a:p>
            <a:pPr algn="just"/>
            <a:endParaRPr lang="es-ES" altLang="es-ES" sz="1400" dirty="0"/>
          </a:p>
        </p:txBody>
      </p:sp>
      <p:sp>
        <p:nvSpPr>
          <p:cNvPr id="14" name="Rectángulo 13"/>
          <p:cNvSpPr/>
          <p:nvPr/>
        </p:nvSpPr>
        <p:spPr>
          <a:xfrm>
            <a:off x="4323660" y="6269739"/>
            <a:ext cx="3414044" cy="261610"/>
          </a:xfrm>
          <a:prstGeom prst="rect">
            <a:avLst/>
          </a:prstGeom>
        </p:spPr>
        <p:txBody>
          <a:bodyPr wrap="square">
            <a:spAutoFit/>
          </a:bodyPr>
          <a:lstStyle/>
          <a:p>
            <a:r>
              <a:rPr lang="es-ES" altLang="es-ES" sz="1100" b="1" dirty="0"/>
              <a:t>Fuente</a:t>
            </a:r>
            <a:r>
              <a:rPr lang="es-ES" altLang="es-ES" sz="1100" dirty="0"/>
              <a:t>: elaboración propia en base a datos de la EPH</a:t>
            </a:r>
            <a:r>
              <a:rPr lang="es-ES" altLang="es-ES" sz="1100" b="1" dirty="0"/>
              <a:t>. </a:t>
            </a:r>
            <a:r>
              <a:rPr lang="es-ES" sz="1100" dirty="0"/>
              <a:t> </a:t>
            </a:r>
          </a:p>
        </p:txBody>
      </p:sp>
      <p:sp>
        <p:nvSpPr>
          <p:cNvPr id="15" name="Rectángulo 14"/>
          <p:cNvSpPr/>
          <p:nvPr/>
        </p:nvSpPr>
        <p:spPr>
          <a:xfrm>
            <a:off x="1531195" y="4844628"/>
            <a:ext cx="8869963" cy="400110"/>
          </a:xfrm>
          <a:prstGeom prst="rect">
            <a:avLst/>
          </a:prstGeom>
        </p:spPr>
        <p:txBody>
          <a:bodyPr wrap="square">
            <a:spAutoFit/>
          </a:bodyPr>
          <a:lstStyle/>
          <a:p>
            <a:endParaRPr lang="es-ES" sz="2000" dirty="0">
              <a:solidFill>
                <a:schemeClr val="accent1">
                  <a:lumMod val="75000"/>
                </a:schemeClr>
              </a:solidFill>
            </a:endParaRPr>
          </a:p>
        </p:txBody>
      </p:sp>
      <p:sp>
        <p:nvSpPr>
          <p:cNvPr id="11" name="CuadroTexto 10">
            <a:extLst>
              <a:ext uri="{FF2B5EF4-FFF2-40B4-BE49-F238E27FC236}">
                <a16:creationId xmlns:a16="http://schemas.microsoft.com/office/drawing/2014/main" id="{777F0664-ED92-41ED-AF33-2C92CFD863C6}"/>
              </a:ext>
            </a:extLst>
          </p:cNvPr>
          <p:cNvSpPr txBox="1"/>
          <p:nvPr/>
        </p:nvSpPr>
        <p:spPr>
          <a:xfrm>
            <a:off x="327635" y="534685"/>
            <a:ext cx="11277081" cy="830997"/>
          </a:xfrm>
          <a:prstGeom prst="rect">
            <a:avLst/>
          </a:prstGeom>
          <a:noFill/>
        </p:spPr>
        <p:txBody>
          <a:bodyPr wrap="square" rtlCol="0">
            <a:spAutoFit/>
          </a:bodyPr>
          <a:lstStyle/>
          <a:p>
            <a:r>
              <a:rPr lang="es-ES" sz="2400" dirty="0"/>
              <a:t>4. Impactos desiguales de la pandemia: consideraciones sobre las variaciones de los ingresos de los trabajadores.  </a:t>
            </a:r>
            <a:endParaRPr lang="es-AR" sz="2400" dirty="0"/>
          </a:p>
        </p:txBody>
      </p:sp>
      <p:sp>
        <p:nvSpPr>
          <p:cNvPr id="2" name="Rectangle 2"/>
          <p:cNvSpPr>
            <a:spLocks noChangeArrowheads="1"/>
          </p:cNvSpPr>
          <p:nvPr/>
        </p:nvSpPr>
        <p:spPr bwMode="auto">
          <a:xfrm>
            <a:off x="757906" y="392277"/>
            <a:ext cx="14203898" cy="597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3" name="Rectangle 4"/>
          <p:cNvSpPr>
            <a:spLocks noChangeArrowheads="1"/>
          </p:cNvSpPr>
          <p:nvPr/>
        </p:nvSpPr>
        <p:spPr bwMode="auto">
          <a:xfrm>
            <a:off x="6526530" y="304715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13" name="Rectángulo 12"/>
          <p:cNvSpPr/>
          <p:nvPr/>
        </p:nvSpPr>
        <p:spPr>
          <a:xfrm>
            <a:off x="8015144" y="4241792"/>
            <a:ext cx="3414044" cy="261610"/>
          </a:xfrm>
          <a:prstGeom prst="rect">
            <a:avLst/>
          </a:prstGeom>
        </p:spPr>
        <p:txBody>
          <a:bodyPr wrap="square">
            <a:spAutoFit/>
          </a:bodyPr>
          <a:lstStyle/>
          <a:p>
            <a:r>
              <a:rPr lang="es-ES" altLang="es-ES" sz="1100" b="1" dirty="0"/>
              <a:t>Fuente</a:t>
            </a:r>
            <a:r>
              <a:rPr lang="es-ES" altLang="es-ES" sz="1100" dirty="0"/>
              <a:t>: elaboración propia en base a datos de la EPH</a:t>
            </a:r>
            <a:r>
              <a:rPr lang="es-ES" altLang="es-ES" sz="1100" b="1" dirty="0"/>
              <a:t>. </a:t>
            </a:r>
            <a:r>
              <a:rPr lang="es-ES" sz="1100" dirty="0"/>
              <a:t> </a:t>
            </a:r>
          </a:p>
        </p:txBody>
      </p:sp>
      <p:graphicFrame>
        <p:nvGraphicFramePr>
          <p:cNvPr id="20" name="Gráfico 19"/>
          <p:cNvGraphicFramePr>
            <a:graphicFrameLocks/>
          </p:cNvGraphicFramePr>
          <p:nvPr/>
        </p:nvGraphicFramePr>
        <p:xfrm>
          <a:off x="8015144" y="2468880"/>
          <a:ext cx="3951082" cy="403977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Gráfico 20"/>
          <p:cNvGraphicFramePr>
            <a:graphicFrameLocks/>
          </p:cNvGraphicFramePr>
          <p:nvPr/>
        </p:nvGraphicFramePr>
        <p:xfrm>
          <a:off x="4171389" y="2045970"/>
          <a:ext cx="3718585" cy="42237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Gráfico 21"/>
          <p:cNvGraphicFramePr>
            <a:graphicFrameLocks/>
          </p:cNvGraphicFramePr>
          <p:nvPr/>
        </p:nvGraphicFramePr>
        <p:xfrm>
          <a:off x="194310" y="1508090"/>
          <a:ext cx="3919540" cy="46526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959215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2258" y="129994"/>
            <a:ext cx="10515600" cy="1325563"/>
          </a:xfrm>
        </p:spPr>
        <p:txBody>
          <a:bodyPr/>
          <a:lstStyle/>
          <a:p>
            <a:r>
              <a:rPr lang="es-AR" dirty="0"/>
              <a:t>Bibliografía</a:t>
            </a:r>
            <a:endParaRPr lang="en-US" dirty="0"/>
          </a:p>
        </p:txBody>
      </p:sp>
      <p:sp>
        <p:nvSpPr>
          <p:cNvPr id="3" name="Rectángulo 2"/>
          <p:cNvSpPr/>
          <p:nvPr/>
        </p:nvSpPr>
        <p:spPr>
          <a:xfrm>
            <a:off x="642258" y="1311866"/>
            <a:ext cx="10515600" cy="5078313"/>
          </a:xfrm>
          <a:prstGeom prst="rect">
            <a:avLst/>
          </a:prstGeom>
        </p:spPr>
        <p:txBody>
          <a:bodyPr wrap="square">
            <a:spAutoFit/>
          </a:bodyPr>
          <a:lstStyle/>
          <a:p>
            <a:r>
              <a:rPr lang="it-IT" dirty="0"/>
              <a:t>Castagna, A; Di Capua, L; Gutiérrez, S. ; Véntola, V. </a:t>
            </a:r>
            <a:r>
              <a:rPr lang="es-MX" dirty="0"/>
              <a:t>“Dinámica del mercado de trabajo del Aglomerado Gran Rosario en los últimos cinco años”  Vigesimoquintas Jornadas de Investigación en la Facultad de Ciencias Económicas y Estadística. Abril, 2021. </a:t>
            </a:r>
            <a:r>
              <a:rPr lang="es-MX" dirty="0">
                <a:hlinkClick r:id="rId2"/>
              </a:rPr>
              <a:t>https://rephip.unr.edu.ar/handle/2133/20898</a:t>
            </a:r>
            <a:r>
              <a:rPr lang="es-MX" dirty="0"/>
              <a:t> </a:t>
            </a:r>
          </a:p>
          <a:p>
            <a:endParaRPr lang="it-IT" dirty="0"/>
          </a:p>
          <a:p>
            <a:r>
              <a:rPr lang="es-MX" dirty="0"/>
              <a:t>Di </a:t>
            </a:r>
            <a:r>
              <a:rPr lang="es-MX" dirty="0" err="1"/>
              <a:t>Capua</a:t>
            </a:r>
            <a:r>
              <a:rPr lang="es-MX" dirty="0"/>
              <a:t>, L.; </a:t>
            </a:r>
            <a:r>
              <a:rPr lang="es-MX" dirty="0" err="1"/>
              <a:t>Véntola</a:t>
            </a:r>
            <a:r>
              <a:rPr lang="es-MX" dirty="0"/>
              <a:t> V.; </a:t>
            </a:r>
            <a:r>
              <a:rPr lang="es-MX" dirty="0" err="1"/>
              <a:t>Gutierrez</a:t>
            </a:r>
            <a:r>
              <a:rPr lang="es-MX" dirty="0"/>
              <a:t> S.; </a:t>
            </a:r>
            <a:r>
              <a:rPr lang="es-MX" dirty="0" err="1"/>
              <a:t>Castagna</a:t>
            </a:r>
            <a:r>
              <a:rPr lang="es-MX" dirty="0"/>
              <a:t>, A. “Desigualdades en la dinámica del empleo durante la crisis de la pandemia. Impactos en el Aglomerado Gran Rosario” 15° Congreso Nacional de Estudios del Trabajo – ASET. 2021. </a:t>
            </a:r>
          </a:p>
          <a:p>
            <a:endParaRPr lang="es-MX" dirty="0"/>
          </a:p>
          <a:p>
            <a:r>
              <a:rPr lang="en-US" dirty="0" err="1"/>
              <a:t>Ghilardi</a:t>
            </a:r>
            <a:r>
              <a:rPr lang="en-US" dirty="0"/>
              <a:t>, M. F; </a:t>
            </a:r>
            <a:r>
              <a:rPr lang="en-US" dirty="0" err="1"/>
              <a:t>Yoya</a:t>
            </a:r>
            <a:r>
              <a:rPr lang="en-US" dirty="0"/>
              <a:t>, M.A.; Lapelle, H.; </a:t>
            </a:r>
            <a:r>
              <a:rPr lang="en-US" dirty="0" err="1"/>
              <a:t>Zabala</a:t>
            </a:r>
            <a:r>
              <a:rPr lang="en-US" dirty="0"/>
              <a:t>, P.; </a:t>
            </a:r>
            <a:r>
              <a:rPr lang="en-US" dirty="0" err="1"/>
              <a:t>Scarione</a:t>
            </a:r>
            <a:r>
              <a:rPr lang="en-US" dirty="0"/>
              <a:t> Avellaneda, M.V.; Kelly, L. “</a:t>
            </a:r>
            <a:r>
              <a:rPr lang="es-MX" dirty="0"/>
              <a:t>Impacto de la pandemia de Covid19 en la actividad comercial y de servicios en Rosario” Vigesimoquintas Jornadas de Investigación en la Facultad de Ciencias Económicas y Estadística. Abril, 2021. </a:t>
            </a:r>
            <a:r>
              <a:rPr lang="es-MX" dirty="0">
                <a:hlinkClick r:id="rId3"/>
              </a:rPr>
              <a:t>http://hdl.handle.net/2133/20828</a:t>
            </a:r>
            <a:r>
              <a:rPr lang="es-MX" dirty="0"/>
              <a:t> </a:t>
            </a:r>
          </a:p>
          <a:p>
            <a:endParaRPr lang="es-MX" dirty="0"/>
          </a:p>
          <a:p>
            <a:r>
              <a:rPr lang="es-MX" dirty="0"/>
              <a:t>Instituto de Investigaciones Económicas (2021). “Informe sobre nivel de actividad de la Región Rosario. Primer semestre 2021”. 12 de Octubre 2021. Inv. Responsable: Hernán Lapelle. </a:t>
            </a:r>
            <a:r>
              <a:rPr lang="es-MX" dirty="0">
                <a:hlinkClick r:id="rId4"/>
              </a:rPr>
              <a:t>https://www.fcecon.unr.edu.ar/web-nueva/publicaciones-0</a:t>
            </a:r>
            <a:r>
              <a:rPr lang="es-MX" dirty="0"/>
              <a:t>  </a:t>
            </a:r>
          </a:p>
          <a:p>
            <a:endParaRPr lang="es-MX" dirty="0"/>
          </a:p>
          <a:p>
            <a:r>
              <a:rPr lang="es-MX" dirty="0"/>
              <a:t>Lapelle, H. ; </a:t>
            </a:r>
            <a:r>
              <a:rPr lang="es-MX" dirty="0" err="1"/>
              <a:t>Báscolo</a:t>
            </a:r>
            <a:r>
              <a:rPr lang="es-MX" dirty="0"/>
              <a:t>, P. ;</a:t>
            </a:r>
            <a:r>
              <a:rPr lang="es-MX" dirty="0" err="1"/>
              <a:t>D’Angelo</a:t>
            </a:r>
            <a:r>
              <a:rPr lang="es-MX" dirty="0"/>
              <a:t>, G. ; </a:t>
            </a:r>
            <a:r>
              <a:rPr lang="es-MX" dirty="0" err="1"/>
              <a:t>Scarione</a:t>
            </a:r>
            <a:r>
              <a:rPr lang="es-MX" dirty="0"/>
              <a:t> Avellaneda, M. V. “El impacto de la pandemia en el sector construcción-inmobiliario de la Región Rosario” 26º Reunión Anual Red Pymes Mercosur. 2021. </a:t>
            </a:r>
          </a:p>
        </p:txBody>
      </p:sp>
      <p:pic>
        <p:nvPicPr>
          <p:cNvPr id="4" name="Imagen 3"/>
          <p:cNvPicPr>
            <a:picLocks noChangeAspect="1"/>
          </p:cNvPicPr>
          <p:nvPr/>
        </p:nvPicPr>
        <p:blipFill rotWithShape="1">
          <a:blip r:embed="rId5" cstate="print">
            <a:extLst>
              <a:ext uri="{28A0092B-C50C-407E-A947-70E740481C1C}">
                <a14:useLocalDpi xmlns:a14="http://schemas.microsoft.com/office/drawing/2010/main" val="0"/>
              </a:ext>
            </a:extLst>
          </a:blip>
          <a:srcRect b="24669"/>
          <a:stretch/>
        </p:blipFill>
        <p:spPr>
          <a:xfrm>
            <a:off x="11011988" y="6099292"/>
            <a:ext cx="1079309" cy="671336"/>
          </a:xfrm>
          <a:prstGeom prst="rect">
            <a:avLst/>
          </a:prstGeom>
        </p:spPr>
      </p:pic>
    </p:spTree>
    <p:extLst>
      <p:ext uri="{BB962C8B-B14F-4D97-AF65-F5344CB8AC3E}">
        <p14:creationId xmlns:p14="http://schemas.microsoft.com/office/powerpoint/2010/main" val="557563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897164" y="1161098"/>
            <a:ext cx="10515600" cy="2852737"/>
          </a:xfrm>
        </p:spPr>
        <p:txBody>
          <a:bodyPr>
            <a:normAutofit/>
          </a:bodyPr>
          <a:lstStyle/>
          <a:p>
            <a:r>
              <a:rPr lang="es-AR" b="1" dirty="0"/>
              <a:t>Muchas gracias!!</a:t>
            </a:r>
          </a:p>
        </p:txBody>
      </p:sp>
      <p:sp>
        <p:nvSpPr>
          <p:cNvPr id="2" name="Rectángulo 1"/>
          <p:cNvSpPr/>
          <p:nvPr/>
        </p:nvSpPr>
        <p:spPr>
          <a:xfrm>
            <a:off x="897164" y="5174958"/>
            <a:ext cx="7567567" cy="646331"/>
          </a:xfrm>
          <a:prstGeom prst="rect">
            <a:avLst/>
          </a:prstGeom>
        </p:spPr>
        <p:txBody>
          <a:bodyPr wrap="square">
            <a:spAutoFit/>
          </a:bodyPr>
          <a:lstStyle/>
          <a:p>
            <a:r>
              <a:rPr lang="es-MX" dirty="0"/>
              <a:t>Instituto de Investigaciones Económicas, de la Escuela de Economía (IIE) </a:t>
            </a:r>
            <a:r>
              <a:rPr lang="es-MX" dirty="0">
                <a:hlinkClick r:id="rId2"/>
              </a:rPr>
              <a:t>iieconomicas@fcecon.unr.edu.ar</a:t>
            </a:r>
            <a:r>
              <a:rPr lang="es-MX" dirty="0"/>
              <a:t>   </a:t>
            </a:r>
          </a:p>
        </p:txBody>
      </p:sp>
      <p:pic>
        <p:nvPicPr>
          <p:cNvPr id="5" name="Imagen 4"/>
          <p:cNvPicPr>
            <a:picLocks noChangeAspect="1"/>
          </p:cNvPicPr>
          <p:nvPr/>
        </p:nvPicPr>
        <p:blipFill rotWithShape="1">
          <a:blip r:embed="rId3" cstate="print">
            <a:extLst>
              <a:ext uri="{28A0092B-C50C-407E-A947-70E740481C1C}">
                <a14:useLocalDpi xmlns:a14="http://schemas.microsoft.com/office/drawing/2010/main" val="0"/>
              </a:ext>
            </a:extLst>
          </a:blip>
          <a:srcRect b="24669"/>
          <a:stretch/>
        </p:blipFill>
        <p:spPr>
          <a:xfrm>
            <a:off x="11011988" y="6099292"/>
            <a:ext cx="1079309" cy="671336"/>
          </a:xfrm>
          <a:prstGeom prst="rect">
            <a:avLst/>
          </a:prstGeom>
        </p:spPr>
      </p:pic>
    </p:spTree>
    <p:extLst>
      <p:ext uri="{BB962C8B-B14F-4D97-AF65-F5344CB8AC3E}">
        <p14:creationId xmlns:p14="http://schemas.microsoft.com/office/powerpoint/2010/main" val="396174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es-ES" sz="5400" b="1" dirty="0">
                <a:cs typeface="Arial" panose="020B0604020202020204" pitchFamily="34" charset="0"/>
              </a:rPr>
              <a:t>Comportamiento económico regional</a:t>
            </a:r>
            <a:endParaRPr lang="es-AR" sz="5400" b="1" dirty="0">
              <a:cs typeface="Arial" panose="020B0604020202020204" pitchFamily="34" charset="0"/>
            </a:endParaRPr>
          </a:p>
        </p:txBody>
      </p:sp>
    </p:spTree>
    <p:extLst>
      <p:ext uri="{BB962C8B-B14F-4D97-AF65-F5344CB8AC3E}">
        <p14:creationId xmlns:p14="http://schemas.microsoft.com/office/powerpoint/2010/main" val="3127603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287177282"/>
              </p:ext>
            </p:extLst>
          </p:nvPr>
        </p:nvGraphicFramePr>
        <p:xfrm>
          <a:off x="1407556" y="865334"/>
          <a:ext cx="4006997" cy="4987838"/>
        </p:xfrm>
        <a:graphic>
          <a:graphicData uri="http://schemas.openxmlformats.org/drawingml/2006/table">
            <a:tbl>
              <a:tblPr firstRow="1" firstCol="1" bandRow="1">
                <a:tableStyleId>{5C22544A-7EE6-4342-B048-85BDC9FD1C3A}</a:tableStyleId>
              </a:tblPr>
              <a:tblGrid>
                <a:gridCol w="896430">
                  <a:extLst>
                    <a:ext uri="{9D8B030D-6E8A-4147-A177-3AD203B41FA5}">
                      <a16:colId xmlns:a16="http://schemas.microsoft.com/office/drawing/2014/main" val="917871352"/>
                    </a:ext>
                  </a:extLst>
                </a:gridCol>
                <a:gridCol w="1018644">
                  <a:extLst>
                    <a:ext uri="{9D8B030D-6E8A-4147-A177-3AD203B41FA5}">
                      <a16:colId xmlns:a16="http://schemas.microsoft.com/office/drawing/2014/main" val="3247794463"/>
                    </a:ext>
                  </a:extLst>
                </a:gridCol>
                <a:gridCol w="2091923">
                  <a:extLst>
                    <a:ext uri="{9D8B030D-6E8A-4147-A177-3AD203B41FA5}">
                      <a16:colId xmlns:a16="http://schemas.microsoft.com/office/drawing/2014/main" val="3386342475"/>
                    </a:ext>
                  </a:extLst>
                </a:gridCol>
              </a:tblGrid>
              <a:tr h="346166">
                <a:tc rowSpan="2">
                  <a:txBody>
                    <a:bodyPr/>
                    <a:lstStyle/>
                    <a:p>
                      <a:pPr algn="ctr" fontAlgn="b">
                        <a:lnSpc>
                          <a:spcPct val="100000"/>
                        </a:lnSpc>
                      </a:pPr>
                      <a:r>
                        <a:rPr lang="es-AR" sz="1600" u="none" strike="noStrike" noProof="0" dirty="0">
                          <a:effectLst/>
                        </a:rPr>
                        <a:t>Período</a:t>
                      </a:r>
                      <a:endParaRPr lang="es-AR" sz="1600" b="0" i="0" u="none" strike="noStrike" noProof="0" dirty="0">
                        <a:solidFill>
                          <a:srgbClr val="000000"/>
                        </a:solidFill>
                        <a:effectLst/>
                        <a:latin typeface="Calibri" panose="020F0502020204030204" pitchFamily="34" charset="0"/>
                      </a:endParaRPr>
                    </a:p>
                  </a:txBody>
                  <a:tcPr marL="0" marR="0" marT="0" marB="0" anchor="b"/>
                </a:tc>
                <a:tc gridSpan="2">
                  <a:txBody>
                    <a:bodyPr/>
                    <a:lstStyle/>
                    <a:p>
                      <a:pPr algn="ctr" fontAlgn="b">
                        <a:lnSpc>
                          <a:spcPct val="100000"/>
                        </a:lnSpc>
                      </a:pPr>
                      <a:r>
                        <a:rPr lang="es-AR" sz="1600" u="none" strike="noStrike" noProof="0" dirty="0">
                          <a:effectLst/>
                        </a:rPr>
                        <a:t>Variación</a:t>
                      </a:r>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0" marR="0" marT="0" marB="0" anchor="b"/>
                </a:tc>
                <a:tc hMerge="1">
                  <a:txBody>
                    <a:bodyPr/>
                    <a:lstStyle/>
                    <a:p>
                      <a:endParaRPr lang="es-AR"/>
                    </a:p>
                  </a:txBody>
                  <a:tcPr/>
                </a:tc>
                <a:extLst>
                  <a:ext uri="{0D108BD9-81ED-4DB2-BD59-A6C34878D82A}">
                    <a16:rowId xmlns:a16="http://schemas.microsoft.com/office/drawing/2014/main" val="826810254"/>
                  </a:ext>
                </a:extLst>
              </a:tr>
              <a:tr h="346166">
                <a:tc vMerge="1">
                  <a:txBody>
                    <a:bodyPr/>
                    <a:lstStyle/>
                    <a:p>
                      <a:endParaRPr lang="es-AR"/>
                    </a:p>
                  </a:txBody>
                  <a:tcPr/>
                </a:tc>
                <a:tc>
                  <a:txBody>
                    <a:bodyPr/>
                    <a:lstStyle/>
                    <a:p>
                      <a:pPr algn="ctr" fontAlgn="b">
                        <a:lnSpc>
                          <a:spcPct val="100000"/>
                        </a:lnSpc>
                      </a:pPr>
                      <a:r>
                        <a:rPr lang="es-AR" sz="1600" u="none" strike="noStrike" noProof="0" dirty="0">
                          <a:effectLst/>
                        </a:rPr>
                        <a:t>Mes anterior</a:t>
                      </a:r>
                      <a:endParaRPr lang="es-AR" sz="1600" b="0" i="0" u="none" strike="noStrike" noProof="0" dirty="0">
                        <a:solidFill>
                          <a:srgbClr val="000000"/>
                        </a:solidFill>
                        <a:effectLst/>
                        <a:latin typeface="Calibri" panose="020F0502020204030204" pitchFamily="34" charset="0"/>
                      </a:endParaRPr>
                    </a:p>
                  </a:txBody>
                  <a:tcPr marL="0" marR="0" marT="0" marB="0" anchor="b"/>
                </a:tc>
                <a:tc>
                  <a:txBody>
                    <a:bodyPr/>
                    <a:lstStyle/>
                    <a:p>
                      <a:pPr algn="ctr" fontAlgn="b">
                        <a:lnSpc>
                          <a:spcPct val="100000"/>
                        </a:lnSpc>
                      </a:pPr>
                      <a:r>
                        <a:rPr lang="es-AR" sz="1600" u="none" strike="noStrike" noProof="0" dirty="0">
                          <a:effectLst/>
                        </a:rPr>
                        <a:t>Igual mes año anterior</a:t>
                      </a:r>
                      <a:endParaRPr lang="es-AR" sz="1600" b="0" i="0" u="none" strike="noStrike" noProof="0"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72332715"/>
                  </a:ext>
                </a:extLst>
              </a:tr>
              <a:tr h="346166">
                <a:tc>
                  <a:txBody>
                    <a:bodyPr/>
                    <a:lstStyle/>
                    <a:p>
                      <a:pPr algn="l" fontAlgn="b">
                        <a:lnSpc>
                          <a:spcPct val="100000"/>
                        </a:lnSpc>
                      </a:pPr>
                      <a:r>
                        <a:rPr lang="en-US" sz="1600" u="none" strike="noStrike">
                          <a:effectLst/>
                        </a:rPr>
                        <a:t>Ene:2020</a:t>
                      </a:r>
                      <a:endParaRPr lang="en-US" sz="1600" b="0" i="0" u="none" strike="noStrike">
                        <a:solidFill>
                          <a:srgbClr val="000000"/>
                        </a:solidFill>
                        <a:effectLst/>
                        <a:latin typeface="Arial" panose="020B0604020202020204" pitchFamily="34" charset="0"/>
                      </a:endParaRPr>
                    </a:p>
                  </a:txBody>
                  <a:tcPr marL="0" marR="0" marT="0" marB="0" anchor="b"/>
                </a:tc>
                <a:tc>
                  <a:txBody>
                    <a:bodyPr/>
                    <a:lstStyle/>
                    <a:p>
                      <a:pPr algn="ctr" fontAlgn="b">
                        <a:lnSpc>
                          <a:spcPct val="100000"/>
                        </a:lnSpc>
                      </a:pPr>
                      <a:r>
                        <a:rPr lang="es-AR" sz="1600" u="none" strike="noStrike" noProof="0" dirty="0">
                          <a:effectLst/>
                        </a:rPr>
                        <a:t>-1,7%</a:t>
                      </a:r>
                      <a:endParaRPr lang="es-AR" sz="1600" b="0" i="0" u="none" strike="noStrike" noProof="0" dirty="0">
                        <a:solidFill>
                          <a:srgbClr val="000000"/>
                        </a:solidFill>
                        <a:effectLst/>
                        <a:latin typeface="Calibri" panose="020F0502020204030204" pitchFamily="34" charset="0"/>
                      </a:endParaRPr>
                    </a:p>
                  </a:txBody>
                  <a:tcPr marL="0" marR="0" marT="0" marB="0" anchor="b"/>
                </a:tc>
                <a:tc>
                  <a:txBody>
                    <a:bodyPr/>
                    <a:lstStyle/>
                    <a:p>
                      <a:pPr algn="ctr" fontAlgn="b">
                        <a:lnSpc>
                          <a:spcPct val="100000"/>
                        </a:lnSpc>
                      </a:pPr>
                      <a:r>
                        <a:rPr lang="es-AR" sz="1600" u="none" strike="noStrike" noProof="0" dirty="0">
                          <a:effectLst/>
                        </a:rPr>
                        <a:t>-9,7%</a:t>
                      </a:r>
                      <a:endParaRPr lang="es-AR" sz="1600" b="0" i="0" u="none" strike="noStrike" noProof="0"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547141311"/>
                  </a:ext>
                </a:extLst>
              </a:tr>
              <a:tr h="346166">
                <a:tc>
                  <a:txBody>
                    <a:bodyPr/>
                    <a:lstStyle/>
                    <a:p>
                      <a:pPr algn="l" fontAlgn="b">
                        <a:lnSpc>
                          <a:spcPct val="100000"/>
                        </a:lnSpc>
                      </a:pPr>
                      <a:r>
                        <a:rPr lang="en-US" sz="1600" u="none" strike="noStrike">
                          <a:effectLst/>
                        </a:rPr>
                        <a:t>Feb:2020</a:t>
                      </a:r>
                      <a:endParaRPr lang="en-US" sz="1600" b="0" i="0" u="none" strike="noStrike">
                        <a:solidFill>
                          <a:srgbClr val="000000"/>
                        </a:solidFill>
                        <a:effectLst/>
                        <a:latin typeface="Arial" panose="020B0604020202020204" pitchFamily="34" charset="0"/>
                      </a:endParaRPr>
                    </a:p>
                  </a:txBody>
                  <a:tcPr marL="0" marR="0" marT="0" marB="0" anchor="b"/>
                </a:tc>
                <a:tc>
                  <a:txBody>
                    <a:bodyPr/>
                    <a:lstStyle/>
                    <a:p>
                      <a:pPr algn="ctr" fontAlgn="b">
                        <a:lnSpc>
                          <a:spcPct val="100000"/>
                        </a:lnSpc>
                      </a:pPr>
                      <a:r>
                        <a:rPr lang="es-AR" sz="1600" u="none" strike="noStrike" noProof="0" dirty="0">
                          <a:effectLst/>
                        </a:rPr>
                        <a:t>0,6%</a:t>
                      </a:r>
                      <a:endParaRPr lang="es-AR" sz="1600" b="0" i="0" u="none" strike="noStrike" noProof="0" dirty="0">
                        <a:solidFill>
                          <a:srgbClr val="000000"/>
                        </a:solidFill>
                        <a:effectLst/>
                        <a:latin typeface="Calibri" panose="020F0502020204030204" pitchFamily="34" charset="0"/>
                      </a:endParaRPr>
                    </a:p>
                  </a:txBody>
                  <a:tcPr marL="0" marR="0" marT="0" marB="0" anchor="b"/>
                </a:tc>
                <a:tc>
                  <a:txBody>
                    <a:bodyPr/>
                    <a:lstStyle/>
                    <a:p>
                      <a:pPr algn="ctr" fontAlgn="b">
                        <a:lnSpc>
                          <a:spcPct val="100000"/>
                        </a:lnSpc>
                      </a:pPr>
                      <a:r>
                        <a:rPr lang="es-AR" sz="1600" u="none" strike="noStrike" noProof="0" dirty="0">
                          <a:effectLst/>
                        </a:rPr>
                        <a:t>-9,3%</a:t>
                      </a:r>
                      <a:endParaRPr lang="es-AR" sz="1600" b="0" i="0" u="none" strike="noStrike" noProof="0"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91819867"/>
                  </a:ext>
                </a:extLst>
              </a:tr>
              <a:tr h="346166">
                <a:tc>
                  <a:txBody>
                    <a:bodyPr/>
                    <a:lstStyle/>
                    <a:p>
                      <a:pPr algn="l" fontAlgn="b">
                        <a:lnSpc>
                          <a:spcPct val="100000"/>
                        </a:lnSpc>
                      </a:pPr>
                      <a:r>
                        <a:rPr lang="en-US" sz="1600" u="none" strike="noStrike">
                          <a:effectLst/>
                        </a:rPr>
                        <a:t>Mar:2020</a:t>
                      </a:r>
                      <a:endParaRPr lang="en-US" sz="1600" b="0" i="0" u="none" strike="noStrike">
                        <a:solidFill>
                          <a:srgbClr val="000000"/>
                        </a:solidFill>
                        <a:effectLst/>
                        <a:latin typeface="Arial" panose="020B0604020202020204" pitchFamily="34" charset="0"/>
                      </a:endParaRPr>
                    </a:p>
                  </a:txBody>
                  <a:tcPr marL="0" marR="0" marT="0" marB="0" anchor="b"/>
                </a:tc>
                <a:tc>
                  <a:txBody>
                    <a:bodyPr/>
                    <a:lstStyle/>
                    <a:p>
                      <a:pPr algn="ctr" fontAlgn="b">
                        <a:lnSpc>
                          <a:spcPct val="100000"/>
                        </a:lnSpc>
                      </a:pPr>
                      <a:r>
                        <a:rPr lang="es-AR" sz="1600" u="none" strike="noStrike" noProof="0" dirty="0">
                          <a:effectLst/>
                        </a:rPr>
                        <a:t>-2,5%</a:t>
                      </a:r>
                      <a:endParaRPr lang="es-AR" sz="1600" b="0" i="0" u="none" strike="noStrike" noProof="0" dirty="0">
                        <a:solidFill>
                          <a:srgbClr val="000000"/>
                        </a:solidFill>
                        <a:effectLst/>
                        <a:latin typeface="Calibri" panose="020F0502020204030204" pitchFamily="34" charset="0"/>
                      </a:endParaRPr>
                    </a:p>
                  </a:txBody>
                  <a:tcPr marL="0" marR="0" marT="0" marB="0" anchor="b"/>
                </a:tc>
                <a:tc>
                  <a:txBody>
                    <a:bodyPr/>
                    <a:lstStyle/>
                    <a:p>
                      <a:pPr algn="ctr" fontAlgn="b">
                        <a:lnSpc>
                          <a:spcPct val="100000"/>
                        </a:lnSpc>
                      </a:pPr>
                      <a:r>
                        <a:rPr lang="es-AR" sz="1600" u="none" strike="noStrike" noProof="0" dirty="0">
                          <a:effectLst/>
                        </a:rPr>
                        <a:t>-11,5%</a:t>
                      </a:r>
                      <a:endParaRPr lang="es-AR" sz="1600" b="0" i="0" u="none" strike="noStrike" noProof="0"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480794573"/>
                  </a:ext>
                </a:extLst>
              </a:tr>
              <a:tr h="346166">
                <a:tc>
                  <a:txBody>
                    <a:bodyPr/>
                    <a:lstStyle/>
                    <a:p>
                      <a:pPr algn="l" fontAlgn="b">
                        <a:lnSpc>
                          <a:spcPct val="100000"/>
                        </a:lnSpc>
                      </a:pPr>
                      <a:r>
                        <a:rPr lang="en-US" sz="1600" u="none" strike="noStrike">
                          <a:effectLst/>
                        </a:rPr>
                        <a:t>Abr:2020</a:t>
                      </a:r>
                      <a:endParaRPr lang="en-US" sz="1600" b="0" i="0" u="none" strike="noStrike">
                        <a:solidFill>
                          <a:srgbClr val="000000"/>
                        </a:solidFill>
                        <a:effectLst/>
                        <a:latin typeface="Arial" panose="020B0604020202020204" pitchFamily="34" charset="0"/>
                      </a:endParaRPr>
                    </a:p>
                  </a:txBody>
                  <a:tcPr marL="0" marR="0" marT="0" marB="0" anchor="b"/>
                </a:tc>
                <a:tc>
                  <a:txBody>
                    <a:bodyPr/>
                    <a:lstStyle/>
                    <a:p>
                      <a:pPr algn="ctr" fontAlgn="b">
                        <a:lnSpc>
                          <a:spcPct val="100000"/>
                        </a:lnSpc>
                      </a:pPr>
                      <a:r>
                        <a:rPr lang="es-AR" sz="1600" u="none" strike="noStrike" noProof="0" dirty="0">
                          <a:effectLst/>
                        </a:rPr>
                        <a:t>-1,2%</a:t>
                      </a:r>
                      <a:endParaRPr lang="es-AR" sz="1600" b="0" i="0" u="none" strike="noStrike" noProof="0" dirty="0">
                        <a:solidFill>
                          <a:srgbClr val="000000"/>
                        </a:solidFill>
                        <a:effectLst/>
                        <a:latin typeface="Calibri" panose="020F0502020204030204" pitchFamily="34" charset="0"/>
                      </a:endParaRPr>
                    </a:p>
                  </a:txBody>
                  <a:tcPr marL="0" marR="0" marT="0" marB="0" anchor="b"/>
                </a:tc>
                <a:tc>
                  <a:txBody>
                    <a:bodyPr/>
                    <a:lstStyle/>
                    <a:p>
                      <a:pPr algn="ctr" fontAlgn="b">
                        <a:lnSpc>
                          <a:spcPct val="100000"/>
                        </a:lnSpc>
                      </a:pPr>
                      <a:r>
                        <a:rPr lang="es-AR" sz="1600" u="none" strike="noStrike" noProof="0" dirty="0">
                          <a:effectLst/>
                        </a:rPr>
                        <a:t>-12,4%</a:t>
                      </a:r>
                      <a:endParaRPr lang="es-AR" sz="1600" b="0" i="0" u="none" strike="noStrike" noProof="0"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377247743"/>
                  </a:ext>
                </a:extLst>
              </a:tr>
              <a:tr h="346166">
                <a:tc>
                  <a:txBody>
                    <a:bodyPr/>
                    <a:lstStyle/>
                    <a:p>
                      <a:pPr algn="l" fontAlgn="b">
                        <a:lnSpc>
                          <a:spcPct val="100000"/>
                        </a:lnSpc>
                      </a:pPr>
                      <a:r>
                        <a:rPr lang="en-US" sz="1600" u="none" strike="noStrike" dirty="0">
                          <a:effectLst/>
                        </a:rPr>
                        <a:t>May:2020</a:t>
                      </a:r>
                      <a:endParaRPr lang="en-US" sz="16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lnSpc>
                          <a:spcPct val="100000"/>
                        </a:lnSpc>
                      </a:pPr>
                      <a:r>
                        <a:rPr lang="es-AR" sz="1600" u="none" strike="noStrike" noProof="0" dirty="0">
                          <a:effectLst/>
                        </a:rPr>
                        <a:t>1,5%</a:t>
                      </a:r>
                      <a:endParaRPr lang="es-AR" sz="1600" b="0" i="0" u="none" strike="noStrike" noProof="0" dirty="0">
                        <a:solidFill>
                          <a:srgbClr val="000000"/>
                        </a:solidFill>
                        <a:effectLst/>
                        <a:latin typeface="Calibri" panose="020F0502020204030204" pitchFamily="34" charset="0"/>
                      </a:endParaRPr>
                    </a:p>
                  </a:txBody>
                  <a:tcPr marL="0" marR="0" marT="0" marB="0" anchor="b"/>
                </a:tc>
                <a:tc>
                  <a:txBody>
                    <a:bodyPr/>
                    <a:lstStyle/>
                    <a:p>
                      <a:pPr algn="ctr" fontAlgn="b">
                        <a:lnSpc>
                          <a:spcPct val="100000"/>
                        </a:lnSpc>
                      </a:pPr>
                      <a:r>
                        <a:rPr lang="es-AR" sz="1600" u="none" strike="noStrike" noProof="0" dirty="0">
                          <a:effectLst/>
                        </a:rPr>
                        <a:t>-10,5%</a:t>
                      </a:r>
                      <a:endParaRPr lang="es-AR" sz="1600" b="0" i="0" u="none" strike="noStrike" noProof="0"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58990397"/>
                  </a:ext>
                </a:extLst>
              </a:tr>
              <a:tr h="346166">
                <a:tc>
                  <a:txBody>
                    <a:bodyPr/>
                    <a:lstStyle/>
                    <a:p>
                      <a:pPr algn="l" fontAlgn="b">
                        <a:lnSpc>
                          <a:spcPct val="100000"/>
                        </a:lnSpc>
                      </a:pPr>
                      <a:r>
                        <a:rPr lang="en-US" sz="1600" u="none" strike="noStrike">
                          <a:effectLst/>
                        </a:rPr>
                        <a:t>Jun:2020</a:t>
                      </a:r>
                      <a:endParaRPr lang="en-US" sz="1600" b="0" i="0" u="none" strike="noStrike">
                        <a:solidFill>
                          <a:srgbClr val="000000"/>
                        </a:solidFill>
                        <a:effectLst/>
                        <a:latin typeface="Arial" panose="020B0604020202020204" pitchFamily="34" charset="0"/>
                      </a:endParaRPr>
                    </a:p>
                  </a:txBody>
                  <a:tcPr marL="0" marR="0" marT="0" marB="0" anchor="b"/>
                </a:tc>
                <a:tc>
                  <a:txBody>
                    <a:bodyPr/>
                    <a:lstStyle/>
                    <a:p>
                      <a:pPr algn="ctr" fontAlgn="b">
                        <a:lnSpc>
                          <a:spcPct val="100000"/>
                        </a:lnSpc>
                      </a:pPr>
                      <a:r>
                        <a:rPr lang="es-AR" sz="1600" u="none" strike="noStrike" noProof="0" dirty="0">
                          <a:effectLst/>
                        </a:rPr>
                        <a:t>-1,6%</a:t>
                      </a:r>
                      <a:endParaRPr lang="es-AR" sz="1600" b="0" i="0" u="none" strike="noStrike" noProof="0" dirty="0">
                        <a:solidFill>
                          <a:srgbClr val="000000"/>
                        </a:solidFill>
                        <a:effectLst/>
                        <a:latin typeface="Calibri" panose="020F0502020204030204" pitchFamily="34" charset="0"/>
                      </a:endParaRPr>
                    </a:p>
                  </a:txBody>
                  <a:tcPr marL="0" marR="0" marT="0" marB="0" anchor="b"/>
                </a:tc>
                <a:tc>
                  <a:txBody>
                    <a:bodyPr/>
                    <a:lstStyle/>
                    <a:p>
                      <a:pPr algn="ctr" fontAlgn="b">
                        <a:lnSpc>
                          <a:spcPct val="100000"/>
                        </a:lnSpc>
                      </a:pPr>
                      <a:r>
                        <a:rPr lang="es-AR" sz="1600" u="none" strike="noStrike" noProof="0" dirty="0">
                          <a:effectLst/>
                        </a:rPr>
                        <a:t>-12,0%</a:t>
                      </a:r>
                      <a:endParaRPr lang="es-AR" sz="1600" b="0" i="0" u="none" strike="noStrike" noProof="0"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47256344"/>
                  </a:ext>
                </a:extLst>
              </a:tr>
              <a:tr h="346166">
                <a:tc>
                  <a:txBody>
                    <a:bodyPr/>
                    <a:lstStyle/>
                    <a:p>
                      <a:pPr algn="l" fontAlgn="b">
                        <a:lnSpc>
                          <a:spcPct val="100000"/>
                        </a:lnSpc>
                      </a:pPr>
                      <a:r>
                        <a:rPr lang="en-US" sz="1600" u="none" strike="noStrike">
                          <a:effectLst/>
                        </a:rPr>
                        <a:t>Jul:2020</a:t>
                      </a:r>
                      <a:endParaRPr lang="en-US" sz="1600" b="0" i="0" u="none" strike="noStrike">
                        <a:solidFill>
                          <a:srgbClr val="000000"/>
                        </a:solidFill>
                        <a:effectLst/>
                        <a:latin typeface="Arial" panose="020B0604020202020204" pitchFamily="34" charset="0"/>
                      </a:endParaRPr>
                    </a:p>
                  </a:txBody>
                  <a:tcPr marL="0" marR="0" marT="0" marB="0" anchor="b"/>
                </a:tc>
                <a:tc>
                  <a:txBody>
                    <a:bodyPr/>
                    <a:lstStyle/>
                    <a:p>
                      <a:pPr algn="ctr" fontAlgn="b">
                        <a:lnSpc>
                          <a:spcPct val="100000"/>
                        </a:lnSpc>
                      </a:pPr>
                      <a:r>
                        <a:rPr lang="es-AR" sz="1600" u="none" strike="noStrike" noProof="0" dirty="0">
                          <a:effectLst/>
                        </a:rPr>
                        <a:t>7,3%</a:t>
                      </a:r>
                      <a:endParaRPr lang="es-AR" sz="1600" b="0" i="0" u="none" strike="noStrike" noProof="0" dirty="0">
                        <a:solidFill>
                          <a:srgbClr val="000000"/>
                        </a:solidFill>
                        <a:effectLst/>
                        <a:latin typeface="Calibri" panose="020F0502020204030204" pitchFamily="34" charset="0"/>
                      </a:endParaRPr>
                    </a:p>
                  </a:txBody>
                  <a:tcPr marL="0" marR="0" marT="0" marB="0" anchor="b"/>
                </a:tc>
                <a:tc>
                  <a:txBody>
                    <a:bodyPr/>
                    <a:lstStyle/>
                    <a:p>
                      <a:pPr algn="ctr" fontAlgn="b">
                        <a:lnSpc>
                          <a:spcPct val="100000"/>
                        </a:lnSpc>
                      </a:pPr>
                      <a:r>
                        <a:rPr lang="es-AR" sz="1600" u="none" strike="noStrike" noProof="0" dirty="0">
                          <a:effectLst/>
                        </a:rPr>
                        <a:t>-5,5%</a:t>
                      </a:r>
                      <a:endParaRPr lang="es-AR" sz="1600" b="0" i="0" u="none" strike="noStrike" noProof="0"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295966477"/>
                  </a:ext>
                </a:extLst>
              </a:tr>
              <a:tr h="346166">
                <a:tc>
                  <a:txBody>
                    <a:bodyPr/>
                    <a:lstStyle/>
                    <a:p>
                      <a:pPr algn="l" fontAlgn="b">
                        <a:lnSpc>
                          <a:spcPct val="100000"/>
                        </a:lnSpc>
                      </a:pPr>
                      <a:r>
                        <a:rPr lang="en-US" sz="1600" u="none" strike="noStrike">
                          <a:effectLst/>
                        </a:rPr>
                        <a:t>Ago:2020</a:t>
                      </a:r>
                      <a:endParaRPr lang="en-US" sz="1600" b="0" i="0" u="none" strike="noStrike">
                        <a:solidFill>
                          <a:srgbClr val="000000"/>
                        </a:solidFill>
                        <a:effectLst/>
                        <a:latin typeface="Arial" panose="020B0604020202020204" pitchFamily="34" charset="0"/>
                      </a:endParaRPr>
                    </a:p>
                  </a:txBody>
                  <a:tcPr marL="0" marR="0" marT="0" marB="0" anchor="b"/>
                </a:tc>
                <a:tc>
                  <a:txBody>
                    <a:bodyPr/>
                    <a:lstStyle/>
                    <a:p>
                      <a:pPr algn="ctr" fontAlgn="b">
                        <a:lnSpc>
                          <a:spcPct val="100000"/>
                        </a:lnSpc>
                      </a:pPr>
                      <a:r>
                        <a:rPr lang="es-AR" sz="1600" u="none" strike="noStrike" noProof="0" dirty="0">
                          <a:effectLst/>
                        </a:rPr>
                        <a:t>-1,5%</a:t>
                      </a:r>
                      <a:endParaRPr lang="es-AR" sz="1600" b="0" i="0" u="none" strike="noStrike" noProof="0" dirty="0">
                        <a:solidFill>
                          <a:srgbClr val="000000"/>
                        </a:solidFill>
                        <a:effectLst/>
                        <a:latin typeface="Calibri" panose="020F0502020204030204" pitchFamily="34" charset="0"/>
                      </a:endParaRPr>
                    </a:p>
                  </a:txBody>
                  <a:tcPr marL="0" marR="0" marT="0" marB="0" anchor="b"/>
                </a:tc>
                <a:tc>
                  <a:txBody>
                    <a:bodyPr/>
                    <a:lstStyle/>
                    <a:p>
                      <a:pPr algn="ctr" fontAlgn="b">
                        <a:lnSpc>
                          <a:spcPct val="100000"/>
                        </a:lnSpc>
                      </a:pPr>
                      <a:r>
                        <a:rPr lang="es-AR" sz="1600" u="none" strike="noStrike" noProof="0" dirty="0">
                          <a:effectLst/>
                        </a:rPr>
                        <a:t>-7,8%</a:t>
                      </a:r>
                      <a:endParaRPr lang="es-AR" sz="1600" b="0" i="0" u="none" strike="noStrike" noProof="0"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944733308"/>
                  </a:ext>
                </a:extLst>
              </a:tr>
              <a:tr h="346166">
                <a:tc>
                  <a:txBody>
                    <a:bodyPr/>
                    <a:lstStyle/>
                    <a:p>
                      <a:pPr algn="l" fontAlgn="b">
                        <a:lnSpc>
                          <a:spcPct val="100000"/>
                        </a:lnSpc>
                      </a:pPr>
                      <a:r>
                        <a:rPr lang="en-US" sz="1600" u="none" strike="noStrike">
                          <a:effectLst/>
                        </a:rPr>
                        <a:t>Sep:2020</a:t>
                      </a:r>
                      <a:endParaRPr lang="en-US" sz="1600" b="0" i="0" u="none" strike="noStrike">
                        <a:solidFill>
                          <a:srgbClr val="000000"/>
                        </a:solidFill>
                        <a:effectLst/>
                        <a:latin typeface="Arial" panose="020B0604020202020204" pitchFamily="34" charset="0"/>
                      </a:endParaRPr>
                    </a:p>
                  </a:txBody>
                  <a:tcPr marL="0" marR="0" marT="0" marB="0" anchor="b"/>
                </a:tc>
                <a:tc>
                  <a:txBody>
                    <a:bodyPr/>
                    <a:lstStyle/>
                    <a:p>
                      <a:pPr algn="ctr" fontAlgn="b">
                        <a:lnSpc>
                          <a:spcPct val="100000"/>
                        </a:lnSpc>
                      </a:pPr>
                      <a:r>
                        <a:rPr lang="es-AR" sz="1600" u="none" strike="noStrike" noProof="0" dirty="0">
                          <a:effectLst/>
                        </a:rPr>
                        <a:t>1,4%</a:t>
                      </a:r>
                      <a:endParaRPr lang="es-AR" sz="1600" b="0" i="0" u="none" strike="noStrike" noProof="0" dirty="0">
                        <a:solidFill>
                          <a:srgbClr val="000000"/>
                        </a:solidFill>
                        <a:effectLst/>
                        <a:latin typeface="Calibri" panose="020F0502020204030204" pitchFamily="34" charset="0"/>
                      </a:endParaRPr>
                    </a:p>
                  </a:txBody>
                  <a:tcPr marL="0" marR="0" marT="0" marB="0" anchor="b"/>
                </a:tc>
                <a:tc>
                  <a:txBody>
                    <a:bodyPr/>
                    <a:lstStyle/>
                    <a:p>
                      <a:pPr algn="ctr" fontAlgn="b">
                        <a:lnSpc>
                          <a:spcPct val="100000"/>
                        </a:lnSpc>
                      </a:pPr>
                      <a:r>
                        <a:rPr lang="es-AR" sz="1600" u="none" strike="noStrike" noProof="0" dirty="0">
                          <a:effectLst/>
                        </a:rPr>
                        <a:t>-5,6%</a:t>
                      </a:r>
                      <a:endParaRPr lang="es-AR" sz="1600" b="0" i="0" u="none" strike="noStrike" noProof="0"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522511388"/>
                  </a:ext>
                </a:extLst>
              </a:tr>
              <a:tr h="346166">
                <a:tc>
                  <a:txBody>
                    <a:bodyPr/>
                    <a:lstStyle/>
                    <a:p>
                      <a:pPr algn="l" fontAlgn="b">
                        <a:lnSpc>
                          <a:spcPct val="100000"/>
                        </a:lnSpc>
                      </a:pPr>
                      <a:r>
                        <a:rPr lang="en-US" sz="1600" u="none" strike="noStrike">
                          <a:effectLst/>
                        </a:rPr>
                        <a:t>Oct:2020</a:t>
                      </a:r>
                      <a:endParaRPr lang="en-US" sz="1600" b="0" i="0" u="none" strike="noStrike">
                        <a:solidFill>
                          <a:srgbClr val="000000"/>
                        </a:solidFill>
                        <a:effectLst/>
                        <a:latin typeface="Arial" panose="020B0604020202020204" pitchFamily="34" charset="0"/>
                      </a:endParaRPr>
                    </a:p>
                  </a:txBody>
                  <a:tcPr marL="0" marR="0" marT="0" marB="0" anchor="b"/>
                </a:tc>
                <a:tc>
                  <a:txBody>
                    <a:bodyPr/>
                    <a:lstStyle/>
                    <a:p>
                      <a:pPr algn="ctr" fontAlgn="b">
                        <a:lnSpc>
                          <a:spcPct val="100000"/>
                        </a:lnSpc>
                      </a:pPr>
                      <a:r>
                        <a:rPr lang="es-AR" sz="1600" u="none" strike="noStrike" noProof="0" dirty="0">
                          <a:effectLst/>
                        </a:rPr>
                        <a:t>3,2%</a:t>
                      </a:r>
                      <a:endParaRPr lang="es-AR" sz="1600" b="0" i="0" u="none" strike="noStrike" noProof="0" dirty="0">
                        <a:solidFill>
                          <a:srgbClr val="000000"/>
                        </a:solidFill>
                        <a:effectLst/>
                        <a:latin typeface="Calibri" panose="020F0502020204030204" pitchFamily="34" charset="0"/>
                      </a:endParaRPr>
                    </a:p>
                  </a:txBody>
                  <a:tcPr marL="0" marR="0" marT="0" marB="0" anchor="b"/>
                </a:tc>
                <a:tc>
                  <a:txBody>
                    <a:bodyPr/>
                    <a:lstStyle/>
                    <a:p>
                      <a:pPr algn="ctr" fontAlgn="b">
                        <a:lnSpc>
                          <a:spcPct val="100000"/>
                        </a:lnSpc>
                      </a:pPr>
                      <a:r>
                        <a:rPr lang="es-AR" sz="1600" u="none" strike="noStrike" noProof="0" dirty="0">
                          <a:effectLst/>
                        </a:rPr>
                        <a:t>1,4%</a:t>
                      </a:r>
                      <a:endParaRPr lang="es-AR" sz="1600" b="0" i="0" u="none" strike="noStrike" noProof="0"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957375945"/>
                  </a:ext>
                </a:extLst>
              </a:tr>
              <a:tr h="346166">
                <a:tc>
                  <a:txBody>
                    <a:bodyPr/>
                    <a:lstStyle/>
                    <a:p>
                      <a:pPr algn="l" fontAlgn="b">
                        <a:lnSpc>
                          <a:spcPct val="100000"/>
                        </a:lnSpc>
                      </a:pPr>
                      <a:r>
                        <a:rPr lang="en-US" sz="1600" u="none" strike="noStrike">
                          <a:effectLst/>
                        </a:rPr>
                        <a:t>Nov:2020</a:t>
                      </a:r>
                      <a:endParaRPr lang="en-US" sz="1600" b="0" i="0" u="none" strike="noStrike">
                        <a:solidFill>
                          <a:srgbClr val="000000"/>
                        </a:solidFill>
                        <a:effectLst/>
                        <a:latin typeface="Arial" panose="020B0604020202020204" pitchFamily="34" charset="0"/>
                      </a:endParaRPr>
                    </a:p>
                  </a:txBody>
                  <a:tcPr marL="0" marR="0" marT="0" marB="0" anchor="b"/>
                </a:tc>
                <a:tc>
                  <a:txBody>
                    <a:bodyPr/>
                    <a:lstStyle/>
                    <a:p>
                      <a:pPr algn="ctr" fontAlgn="b">
                        <a:lnSpc>
                          <a:spcPct val="100000"/>
                        </a:lnSpc>
                      </a:pPr>
                      <a:r>
                        <a:rPr lang="es-AR" sz="1600" u="none" strike="noStrike" noProof="0" dirty="0">
                          <a:effectLst/>
                        </a:rPr>
                        <a:t>-0,5%</a:t>
                      </a:r>
                      <a:endParaRPr lang="es-AR" sz="1600" b="0" i="0" u="none" strike="noStrike" noProof="0" dirty="0">
                        <a:solidFill>
                          <a:srgbClr val="000000"/>
                        </a:solidFill>
                        <a:effectLst/>
                        <a:latin typeface="Calibri" panose="020F0502020204030204" pitchFamily="34" charset="0"/>
                      </a:endParaRPr>
                    </a:p>
                  </a:txBody>
                  <a:tcPr marL="0" marR="0" marT="0" marB="0" anchor="b"/>
                </a:tc>
                <a:tc>
                  <a:txBody>
                    <a:bodyPr/>
                    <a:lstStyle/>
                    <a:p>
                      <a:pPr algn="ctr" fontAlgn="b">
                        <a:lnSpc>
                          <a:spcPct val="100000"/>
                        </a:lnSpc>
                      </a:pPr>
                      <a:r>
                        <a:rPr lang="es-AR" sz="1600" u="none" strike="noStrike" noProof="0" dirty="0">
                          <a:effectLst/>
                        </a:rPr>
                        <a:t>1,9%</a:t>
                      </a:r>
                      <a:endParaRPr lang="es-AR" sz="1600" b="0" i="0" u="none" strike="noStrike" noProof="0"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13901754"/>
                  </a:ext>
                </a:extLst>
              </a:tr>
              <a:tr h="346166">
                <a:tc>
                  <a:txBody>
                    <a:bodyPr/>
                    <a:lstStyle/>
                    <a:p>
                      <a:pPr algn="l" fontAlgn="b">
                        <a:lnSpc>
                          <a:spcPct val="100000"/>
                        </a:lnSpc>
                      </a:pPr>
                      <a:r>
                        <a:rPr lang="en-US" sz="1600" u="none" strike="noStrike" dirty="0">
                          <a:effectLst/>
                        </a:rPr>
                        <a:t>Dic:2020</a:t>
                      </a:r>
                      <a:endParaRPr lang="en-US" sz="16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lnSpc>
                          <a:spcPct val="100000"/>
                        </a:lnSpc>
                      </a:pPr>
                      <a:r>
                        <a:rPr lang="es-AR" sz="1600" u="none" strike="noStrike" noProof="0" dirty="0">
                          <a:effectLst/>
                        </a:rPr>
                        <a:t>2,6%</a:t>
                      </a:r>
                      <a:endParaRPr lang="es-AR" sz="1600" b="0" i="0" u="none" strike="noStrike" noProof="0" dirty="0">
                        <a:solidFill>
                          <a:srgbClr val="000000"/>
                        </a:solidFill>
                        <a:effectLst/>
                        <a:latin typeface="Calibri" panose="020F0502020204030204" pitchFamily="34" charset="0"/>
                      </a:endParaRPr>
                    </a:p>
                  </a:txBody>
                  <a:tcPr marL="0" marR="0" marT="0" marB="0" anchor="b"/>
                </a:tc>
                <a:tc>
                  <a:txBody>
                    <a:bodyPr/>
                    <a:lstStyle/>
                    <a:p>
                      <a:pPr algn="ctr" fontAlgn="b">
                        <a:lnSpc>
                          <a:spcPct val="100000"/>
                        </a:lnSpc>
                      </a:pPr>
                      <a:r>
                        <a:rPr lang="es-AR" sz="1600" u="none" strike="noStrike" noProof="0" dirty="0">
                          <a:effectLst/>
                        </a:rPr>
                        <a:t>7,4%</a:t>
                      </a:r>
                      <a:endParaRPr lang="es-AR" sz="1600" b="0" i="0" u="none" strike="noStrike" noProof="0"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357354802"/>
                  </a:ext>
                </a:extLst>
              </a:tr>
            </a:tbl>
          </a:graphicData>
        </a:graphic>
      </p:graphicFrame>
      <p:sp>
        <p:nvSpPr>
          <p:cNvPr id="6" name="CuadroTexto 5"/>
          <p:cNvSpPr txBox="1"/>
          <p:nvPr/>
        </p:nvSpPr>
        <p:spPr>
          <a:xfrm>
            <a:off x="6377485" y="3359253"/>
            <a:ext cx="3474720" cy="461665"/>
          </a:xfrm>
          <a:prstGeom prst="rect">
            <a:avLst/>
          </a:prstGeom>
          <a:noFill/>
        </p:spPr>
        <p:txBody>
          <a:bodyPr wrap="square" rtlCol="0">
            <a:spAutoFit/>
          </a:bodyPr>
          <a:lstStyle/>
          <a:p>
            <a:r>
              <a:rPr lang="es-AR" sz="2400" b="1" i="1" dirty="0"/>
              <a:t>Variación 2020/19:  -6,3%</a:t>
            </a:r>
            <a:endParaRPr lang="en-US" sz="2400" b="1" i="1" dirty="0"/>
          </a:p>
        </p:txBody>
      </p:sp>
      <p:sp>
        <p:nvSpPr>
          <p:cNvPr id="7" name="Rectángulo 6"/>
          <p:cNvSpPr/>
          <p:nvPr/>
        </p:nvSpPr>
        <p:spPr>
          <a:xfrm>
            <a:off x="1376419" y="537839"/>
            <a:ext cx="4015239" cy="369332"/>
          </a:xfrm>
          <a:prstGeom prst="rect">
            <a:avLst/>
          </a:prstGeom>
        </p:spPr>
        <p:txBody>
          <a:bodyPr wrap="square">
            <a:spAutoFit/>
          </a:bodyPr>
          <a:lstStyle/>
          <a:p>
            <a:r>
              <a:rPr lang="es-AR" b="1" dirty="0">
                <a:latin typeface="Calibri" panose="020F0502020204030204" pitchFamily="34" charset="0"/>
                <a:ea typeface="Times New Roman" panose="02020603050405020304" pitchFamily="18" charset="0"/>
              </a:rPr>
              <a:t>Variación mensual del ISARR. 2020. </a:t>
            </a:r>
            <a:endParaRPr lang="es-AR" b="1" dirty="0"/>
          </a:p>
        </p:txBody>
      </p:sp>
      <p:sp>
        <p:nvSpPr>
          <p:cNvPr id="8" name="Rectángulo 7"/>
          <p:cNvSpPr/>
          <p:nvPr/>
        </p:nvSpPr>
        <p:spPr>
          <a:xfrm>
            <a:off x="1376419" y="5922000"/>
            <a:ext cx="2151038" cy="307777"/>
          </a:xfrm>
          <a:prstGeom prst="rect">
            <a:avLst/>
          </a:prstGeom>
        </p:spPr>
        <p:txBody>
          <a:bodyPr wrap="none">
            <a:spAutoFit/>
          </a:bodyPr>
          <a:lstStyle/>
          <a:p>
            <a:r>
              <a:rPr lang="es-AR" sz="1400" dirty="0"/>
              <a:t>Fuente: elaboración propia</a:t>
            </a:r>
          </a:p>
        </p:txBody>
      </p:sp>
      <p:pic>
        <p:nvPicPr>
          <p:cNvPr id="10" name="Imagen 9"/>
          <p:cNvPicPr>
            <a:picLocks noChangeAspect="1"/>
          </p:cNvPicPr>
          <p:nvPr/>
        </p:nvPicPr>
        <p:blipFill rotWithShape="1">
          <a:blip r:embed="rId2" cstate="print">
            <a:extLst>
              <a:ext uri="{28A0092B-C50C-407E-A947-70E740481C1C}">
                <a14:useLocalDpi xmlns:a14="http://schemas.microsoft.com/office/drawing/2010/main" val="0"/>
              </a:ext>
            </a:extLst>
          </a:blip>
          <a:srcRect b="24669"/>
          <a:stretch/>
        </p:blipFill>
        <p:spPr>
          <a:xfrm>
            <a:off x="10616302" y="5853172"/>
            <a:ext cx="1474996" cy="917456"/>
          </a:xfrm>
          <a:prstGeom prst="rect">
            <a:avLst/>
          </a:prstGeom>
        </p:spPr>
      </p:pic>
      <p:sp>
        <p:nvSpPr>
          <p:cNvPr id="11" name="Título 1"/>
          <p:cNvSpPr txBox="1">
            <a:spLocks/>
          </p:cNvSpPr>
          <p:nvPr/>
        </p:nvSpPr>
        <p:spPr>
          <a:xfrm>
            <a:off x="8114845" y="412266"/>
            <a:ext cx="3623319" cy="620477"/>
          </a:xfrm>
          <a:prstGeom prst="rect">
            <a:avLst/>
          </a:prstGeom>
          <a:solidFill>
            <a:schemeClr val="bg1"/>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AR" sz="4000" b="1" i="1" dirty="0"/>
              <a:t>El 2020</a:t>
            </a:r>
            <a:endParaRPr lang="en-US" sz="4000" b="1" i="1" dirty="0"/>
          </a:p>
        </p:txBody>
      </p:sp>
    </p:spTree>
    <p:extLst>
      <p:ext uri="{BB962C8B-B14F-4D97-AF65-F5344CB8AC3E}">
        <p14:creationId xmlns:p14="http://schemas.microsoft.com/office/powerpoint/2010/main" val="385742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999385737"/>
              </p:ext>
            </p:extLst>
          </p:nvPr>
        </p:nvGraphicFramePr>
        <p:xfrm>
          <a:off x="838200" y="2357287"/>
          <a:ext cx="7641771" cy="1319784"/>
        </p:xfrm>
        <a:graphic>
          <a:graphicData uri="http://schemas.openxmlformats.org/drawingml/2006/table">
            <a:tbl>
              <a:tblPr firstRow="1" firstCol="1" bandRow="1">
                <a:tableStyleId>{7DF18680-E054-41AD-8BC1-D1AEF772440D}</a:tableStyleId>
              </a:tblPr>
              <a:tblGrid>
                <a:gridCol w="2606163">
                  <a:extLst>
                    <a:ext uri="{9D8B030D-6E8A-4147-A177-3AD203B41FA5}">
                      <a16:colId xmlns:a16="http://schemas.microsoft.com/office/drawing/2014/main" val="1903498277"/>
                    </a:ext>
                  </a:extLst>
                </a:gridCol>
                <a:gridCol w="1592036">
                  <a:extLst>
                    <a:ext uri="{9D8B030D-6E8A-4147-A177-3AD203B41FA5}">
                      <a16:colId xmlns:a16="http://schemas.microsoft.com/office/drawing/2014/main" val="211851556"/>
                    </a:ext>
                  </a:extLst>
                </a:gridCol>
                <a:gridCol w="1838801">
                  <a:extLst>
                    <a:ext uri="{9D8B030D-6E8A-4147-A177-3AD203B41FA5}">
                      <a16:colId xmlns:a16="http://schemas.microsoft.com/office/drawing/2014/main" val="329341064"/>
                    </a:ext>
                  </a:extLst>
                </a:gridCol>
                <a:gridCol w="1604771">
                  <a:extLst>
                    <a:ext uri="{9D8B030D-6E8A-4147-A177-3AD203B41FA5}">
                      <a16:colId xmlns:a16="http://schemas.microsoft.com/office/drawing/2014/main" val="3738127028"/>
                    </a:ext>
                  </a:extLst>
                </a:gridCol>
              </a:tblGrid>
              <a:tr h="272557">
                <a:tc>
                  <a:txBody>
                    <a:bodyPr/>
                    <a:lstStyle/>
                    <a:p>
                      <a:pPr algn="ctr">
                        <a:lnSpc>
                          <a:spcPct val="115000"/>
                        </a:lnSpc>
                        <a:spcAft>
                          <a:spcPts val="0"/>
                        </a:spcAft>
                      </a:pPr>
                      <a:r>
                        <a:rPr lang="es-AR" sz="2000" dirty="0">
                          <a:effectLst/>
                        </a:rPr>
                        <a:t>Período</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AR" sz="2000" b="1" dirty="0">
                          <a:effectLst/>
                        </a:rPr>
                        <a:t>EMAE</a:t>
                      </a:r>
                      <a:endParaRPr lang="es-A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AR" sz="2000" b="1" dirty="0" err="1">
                          <a:effectLst/>
                        </a:rPr>
                        <a:t>ICASFe</a:t>
                      </a:r>
                      <a:endParaRPr lang="es-A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AR" sz="2000" b="1" dirty="0">
                          <a:effectLst/>
                        </a:rPr>
                        <a:t>ISARR</a:t>
                      </a:r>
                      <a:endParaRPr lang="es-A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897288271"/>
                  </a:ext>
                </a:extLst>
              </a:tr>
              <a:tr h="272557">
                <a:tc>
                  <a:txBody>
                    <a:bodyPr/>
                    <a:lstStyle/>
                    <a:p>
                      <a:pPr algn="ctr">
                        <a:lnSpc>
                          <a:spcPct val="115000"/>
                        </a:lnSpc>
                        <a:spcAft>
                          <a:spcPts val="0"/>
                        </a:spcAft>
                      </a:pPr>
                      <a:r>
                        <a:rPr lang="es-AR" sz="2000">
                          <a:effectLst/>
                        </a:rPr>
                        <a:t>2019</a:t>
                      </a:r>
                      <a:endParaRPr lang="es-AR"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AR" sz="2000" dirty="0">
                          <a:effectLst/>
                        </a:rPr>
                        <a:t>142,86</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AR" sz="2000" dirty="0">
                          <a:effectLst/>
                        </a:rPr>
                        <a:t>159,22</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AR" sz="2000">
                          <a:effectLst/>
                        </a:rPr>
                        <a:t>175,67</a:t>
                      </a:r>
                      <a:endParaRPr lang="es-AR"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110876711"/>
                  </a:ext>
                </a:extLst>
              </a:tr>
              <a:tr h="272557">
                <a:tc>
                  <a:txBody>
                    <a:bodyPr/>
                    <a:lstStyle/>
                    <a:p>
                      <a:pPr algn="ctr">
                        <a:lnSpc>
                          <a:spcPct val="115000"/>
                        </a:lnSpc>
                        <a:spcAft>
                          <a:spcPts val="0"/>
                        </a:spcAft>
                      </a:pPr>
                      <a:r>
                        <a:rPr lang="es-AR" sz="2000">
                          <a:effectLst/>
                        </a:rPr>
                        <a:t>2020</a:t>
                      </a:r>
                      <a:endParaRPr lang="es-AR"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AR" sz="2000" dirty="0">
                          <a:effectLst/>
                        </a:rPr>
                        <a:t>128,72</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AR" sz="2000" dirty="0">
                          <a:effectLst/>
                        </a:rPr>
                        <a:t>154,13</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AR" sz="2000" dirty="0">
                          <a:effectLst/>
                        </a:rPr>
                        <a:t>164,65</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665958165"/>
                  </a:ext>
                </a:extLst>
              </a:tr>
              <a:tr h="272557">
                <a:tc>
                  <a:txBody>
                    <a:bodyPr/>
                    <a:lstStyle/>
                    <a:p>
                      <a:pPr algn="ctr">
                        <a:lnSpc>
                          <a:spcPct val="115000"/>
                        </a:lnSpc>
                        <a:spcAft>
                          <a:spcPts val="0"/>
                        </a:spcAft>
                      </a:pPr>
                      <a:r>
                        <a:rPr lang="es-AR" sz="2000" dirty="0">
                          <a:effectLst/>
                        </a:rPr>
                        <a:t>Variación</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AR" sz="2000" b="1" dirty="0">
                          <a:effectLst/>
                        </a:rPr>
                        <a:t>-9,9%</a:t>
                      </a:r>
                      <a:endParaRPr lang="es-A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AR" sz="2000" b="1" dirty="0">
                          <a:effectLst/>
                        </a:rPr>
                        <a:t>-3,2%</a:t>
                      </a:r>
                      <a:endParaRPr lang="es-A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AR" sz="2000" b="1" dirty="0">
                          <a:effectLst/>
                        </a:rPr>
                        <a:t>-6,3%</a:t>
                      </a:r>
                      <a:endParaRPr lang="es-A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165505374"/>
                  </a:ext>
                </a:extLst>
              </a:tr>
            </a:tbl>
          </a:graphicData>
        </a:graphic>
      </p:graphicFrame>
      <p:sp>
        <p:nvSpPr>
          <p:cNvPr id="2" name="Título 1"/>
          <p:cNvSpPr>
            <a:spLocks noGrp="1"/>
          </p:cNvSpPr>
          <p:nvPr>
            <p:ph type="title"/>
          </p:nvPr>
        </p:nvSpPr>
        <p:spPr>
          <a:xfrm>
            <a:off x="0" y="0"/>
            <a:ext cx="10515600" cy="1325563"/>
          </a:xfrm>
        </p:spPr>
        <p:txBody>
          <a:bodyPr/>
          <a:lstStyle/>
          <a:p>
            <a:r>
              <a:rPr lang="es-AR" dirty="0"/>
              <a:t>En comparación a otras áreas</a:t>
            </a:r>
            <a:endParaRPr lang="en-US" dirty="0"/>
          </a:p>
        </p:txBody>
      </p:sp>
      <p:sp>
        <p:nvSpPr>
          <p:cNvPr id="5" name="Rectángulo 4"/>
          <p:cNvSpPr/>
          <p:nvPr/>
        </p:nvSpPr>
        <p:spPr>
          <a:xfrm>
            <a:off x="838200" y="3891982"/>
            <a:ext cx="7641771" cy="646331"/>
          </a:xfrm>
          <a:prstGeom prst="rect">
            <a:avLst/>
          </a:prstGeom>
        </p:spPr>
        <p:txBody>
          <a:bodyPr wrap="square">
            <a:spAutoFit/>
          </a:bodyPr>
          <a:lstStyle/>
          <a:p>
            <a:r>
              <a:rPr lang="es-AR" dirty="0"/>
              <a:t>Fuente: elaboración propia en base a Dirección de Cuentas nacionales, Bolsa de Comercio de Santa Fe e Instituto de Investigaciones Económicas. </a:t>
            </a:r>
          </a:p>
        </p:txBody>
      </p:sp>
      <p:sp>
        <p:nvSpPr>
          <p:cNvPr id="6" name="Rectángulo 5"/>
          <p:cNvSpPr/>
          <p:nvPr/>
        </p:nvSpPr>
        <p:spPr>
          <a:xfrm>
            <a:off x="838200" y="1921648"/>
            <a:ext cx="7104017" cy="369332"/>
          </a:xfrm>
          <a:prstGeom prst="rect">
            <a:avLst/>
          </a:prstGeom>
        </p:spPr>
        <p:txBody>
          <a:bodyPr wrap="square">
            <a:spAutoFit/>
          </a:bodyPr>
          <a:lstStyle/>
          <a:p>
            <a:r>
              <a:rPr lang="es-MX" b="1" dirty="0"/>
              <a:t>Valores promedio del EMAE, ICASFE e ISARR y variaciones interanuales.</a:t>
            </a:r>
          </a:p>
        </p:txBody>
      </p:sp>
      <p:pic>
        <p:nvPicPr>
          <p:cNvPr id="7" name="Imagen 6"/>
          <p:cNvPicPr>
            <a:picLocks noChangeAspect="1"/>
          </p:cNvPicPr>
          <p:nvPr/>
        </p:nvPicPr>
        <p:blipFill rotWithShape="1">
          <a:blip r:embed="rId2" cstate="print">
            <a:extLst>
              <a:ext uri="{28A0092B-C50C-407E-A947-70E740481C1C}">
                <a14:useLocalDpi xmlns:a14="http://schemas.microsoft.com/office/drawing/2010/main" val="0"/>
              </a:ext>
            </a:extLst>
          </a:blip>
          <a:srcRect b="24669"/>
          <a:stretch/>
        </p:blipFill>
        <p:spPr>
          <a:xfrm>
            <a:off x="10616302" y="5853172"/>
            <a:ext cx="1474996" cy="917456"/>
          </a:xfrm>
          <a:prstGeom prst="rect">
            <a:avLst/>
          </a:prstGeom>
        </p:spPr>
      </p:pic>
      <p:sp>
        <p:nvSpPr>
          <p:cNvPr id="8" name="Título 1"/>
          <p:cNvSpPr txBox="1">
            <a:spLocks/>
          </p:cNvSpPr>
          <p:nvPr/>
        </p:nvSpPr>
        <p:spPr>
          <a:xfrm>
            <a:off x="8114845" y="412266"/>
            <a:ext cx="3623319" cy="620477"/>
          </a:xfrm>
          <a:prstGeom prst="rect">
            <a:avLst/>
          </a:prstGeom>
          <a:solidFill>
            <a:schemeClr val="bg1"/>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AR" sz="4000" b="1" i="1" dirty="0"/>
              <a:t>El 2020</a:t>
            </a:r>
            <a:endParaRPr lang="en-US" sz="4000" b="1" i="1" dirty="0"/>
          </a:p>
        </p:txBody>
      </p:sp>
    </p:spTree>
    <p:extLst>
      <p:ext uri="{BB962C8B-B14F-4D97-AF65-F5344CB8AC3E}">
        <p14:creationId xmlns:p14="http://schemas.microsoft.com/office/powerpoint/2010/main" val="2471236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801115" y="621636"/>
            <a:ext cx="8541117" cy="5590033"/>
          </a:xfrm>
          <a:prstGeom prst="rect">
            <a:avLst/>
          </a:prstGeom>
        </p:spPr>
      </p:pic>
      <p:sp>
        <p:nvSpPr>
          <p:cNvPr id="5" name="Rectángulo 4"/>
          <p:cNvSpPr/>
          <p:nvPr/>
        </p:nvSpPr>
        <p:spPr>
          <a:xfrm>
            <a:off x="709675" y="252304"/>
            <a:ext cx="5051044" cy="369332"/>
          </a:xfrm>
          <a:prstGeom prst="rect">
            <a:avLst/>
          </a:prstGeom>
        </p:spPr>
        <p:txBody>
          <a:bodyPr wrap="square">
            <a:spAutoFit/>
          </a:bodyPr>
          <a:lstStyle/>
          <a:p>
            <a:r>
              <a:rPr lang="es-MX" b="1" dirty="0"/>
              <a:t>Evolución del ISARR. 2007-2021. 1993=100</a:t>
            </a:r>
            <a:endParaRPr lang="es-AR" b="1" dirty="0"/>
          </a:p>
        </p:txBody>
      </p:sp>
      <p:sp>
        <p:nvSpPr>
          <p:cNvPr id="6" name="Rectángulo 5"/>
          <p:cNvSpPr/>
          <p:nvPr/>
        </p:nvSpPr>
        <p:spPr>
          <a:xfrm>
            <a:off x="709675" y="6211669"/>
            <a:ext cx="10027994" cy="646331"/>
          </a:xfrm>
          <a:prstGeom prst="rect">
            <a:avLst/>
          </a:prstGeom>
        </p:spPr>
        <p:txBody>
          <a:bodyPr wrap="square">
            <a:spAutoFit/>
          </a:bodyPr>
          <a:lstStyle/>
          <a:p>
            <a:r>
              <a:rPr lang="es-MX" sz="1200" dirty="0"/>
              <a:t>Nota: las áreas sombreadas muestran períodos de contracción del ciclo económico regional. La línea de tendencia se obtuvo aplicando el filtro de </a:t>
            </a:r>
            <a:r>
              <a:rPr lang="es-MX" sz="1200" dirty="0" err="1"/>
              <a:t>Hodrick</a:t>
            </a:r>
            <a:r>
              <a:rPr lang="es-MX" sz="1200" dirty="0"/>
              <a:t>-Prescott. Los datos de últimos seis meses deben ser considerados como provisorios.</a:t>
            </a:r>
          </a:p>
          <a:p>
            <a:r>
              <a:rPr lang="es-MX" sz="1200" dirty="0"/>
              <a:t>Fuente: elaboración propia. </a:t>
            </a:r>
          </a:p>
        </p:txBody>
      </p:sp>
      <p:sp>
        <p:nvSpPr>
          <p:cNvPr id="7" name="CuadroTexto 6"/>
          <p:cNvSpPr txBox="1"/>
          <p:nvPr/>
        </p:nvSpPr>
        <p:spPr>
          <a:xfrm>
            <a:off x="8666869" y="2893432"/>
            <a:ext cx="2057738" cy="523220"/>
          </a:xfrm>
          <a:prstGeom prst="rect">
            <a:avLst/>
          </a:prstGeom>
          <a:solidFill>
            <a:schemeClr val="bg1"/>
          </a:solidFill>
        </p:spPr>
        <p:txBody>
          <a:bodyPr wrap="square" rtlCol="0">
            <a:spAutoFit/>
          </a:bodyPr>
          <a:lstStyle/>
          <a:p>
            <a:r>
              <a:rPr lang="es-AR" sz="2800" b="1" dirty="0"/>
              <a:t>2020: -6,3%</a:t>
            </a:r>
            <a:endParaRPr lang="en-US" b="1" dirty="0"/>
          </a:p>
        </p:txBody>
      </p:sp>
      <p:sp>
        <p:nvSpPr>
          <p:cNvPr id="8" name="CuadroTexto 7"/>
          <p:cNvSpPr txBox="1"/>
          <p:nvPr/>
        </p:nvSpPr>
        <p:spPr>
          <a:xfrm>
            <a:off x="7975682" y="1923936"/>
            <a:ext cx="2057738" cy="523220"/>
          </a:xfrm>
          <a:prstGeom prst="rect">
            <a:avLst/>
          </a:prstGeom>
          <a:solidFill>
            <a:schemeClr val="bg1"/>
          </a:solidFill>
        </p:spPr>
        <p:txBody>
          <a:bodyPr wrap="square" rtlCol="0">
            <a:spAutoFit/>
          </a:bodyPr>
          <a:lstStyle/>
          <a:p>
            <a:r>
              <a:rPr lang="es-AR" sz="2800" b="1" dirty="0"/>
              <a:t>2019: -7,7%</a:t>
            </a:r>
            <a:endParaRPr lang="en-US" b="1" dirty="0"/>
          </a:p>
        </p:txBody>
      </p:sp>
      <p:sp>
        <p:nvSpPr>
          <p:cNvPr id="10" name="CuadroTexto 9"/>
          <p:cNvSpPr txBox="1"/>
          <p:nvPr/>
        </p:nvSpPr>
        <p:spPr>
          <a:xfrm>
            <a:off x="6465223" y="749566"/>
            <a:ext cx="2057738" cy="523220"/>
          </a:xfrm>
          <a:prstGeom prst="rect">
            <a:avLst/>
          </a:prstGeom>
          <a:solidFill>
            <a:schemeClr val="bg1"/>
          </a:solidFill>
        </p:spPr>
        <p:txBody>
          <a:bodyPr wrap="square" rtlCol="0">
            <a:spAutoFit/>
          </a:bodyPr>
          <a:lstStyle/>
          <a:p>
            <a:r>
              <a:rPr lang="es-AR" sz="2800" b="1" dirty="0"/>
              <a:t>2018: -2,5%</a:t>
            </a:r>
            <a:endParaRPr lang="en-US" b="1" dirty="0"/>
          </a:p>
        </p:txBody>
      </p:sp>
      <p:pic>
        <p:nvPicPr>
          <p:cNvPr id="9" name="Imagen 8"/>
          <p:cNvPicPr>
            <a:picLocks noChangeAspect="1"/>
          </p:cNvPicPr>
          <p:nvPr/>
        </p:nvPicPr>
        <p:blipFill rotWithShape="1">
          <a:blip r:embed="rId3" cstate="print">
            <a:extLst>
              <a:ext uri="{28A0092B-C50C-407E-A947-70E740481C1C}">
                <a14:useLocalDpi xmlns:a14="http://schemas.microsoft.com/office/drawing/2010/main" val="0"/>
              </a:ext>
            </a:extLst>
          </a:blip>
          <a:srcRect b="24669"/>
          <a:stretch/>
        </p:blipFill>
        <p:spPr>
          <a:xfrm>
            <a:off x="10616302" y="5853172"/>
            <a:ext cx="1474996" cy="917456"/>
          </a:xfrm>
          <a:prstGeom prst="rect">
            <a:avLst/>
          </a:prstGeom>
        </p:spPr>
      </p:pic>
      <p:sp>
        <p:nvSpPr>
          <p:cNvPr id="11" name="Título 1"/>
          <p:cNvSpPr txBox="1">
            <a:spLocks/>
          </p:cNvSpPr>
          <p:nvPr/>
        </p:nvSpPr>
        <p:spPr>
          <a:xfrm>
            <a:off x="8568681" y="456912"/>
            <a:ext cx="3623319" cy="620477"/>
          </a:xfrm>
          <a:prstGeom prst="rect">
            <a:avLst/>
          </a:prstGeom>
          <a:solidFill>
            <a:schemeClr val="bg1"/>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AR" sz="4000" b="1" i="1" dirty="0"/>
              <a:t>En retrospectiva</a:t>
            </a:r>
            <a:endParaRPr lang="en-US" sz="4000" b="1" i="1" dirty="0"/>
          </a:p>
        </p:txBody>
      </p:sp>
    </p:spTree>
    <p:extLst>
      <p:ext uri="{BB962C8B-B14F-4D97-AF65-F5344CB8AC3E}">
        <p14:creationId xmlns:p14="http://schemas.microsoft.com/office/powerpoint/2010/main" val="2911769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801115" y="621636"/>
            <a:ext cx="8541117" cy="5590033"/>
          </a:xfrm>
          <a:prstGeom prst="rect">
            <a:avLst/>
          </a:prstGeom>
        </p:spPr>
      </p:pic>
      <p:sp>
        <p:nvSpPr>
          <p:cNvPr id="5" name="Rectángulo 4"/>
          <p:cNvSpPr/>
          <p:nvPr/>
        </p:nvSpPr>
        <p:spPr>
          <a:xfrm>
            <a:off x="709675" y="252304"/>
            <a:ext cx="5051044" cy="369332"/>
          </a:xfrm>
          <a:prstGeom prst="rect">
            <a:avLst/>
          </a:prstGeom>
        </p:spPr>
        <p:txBody>
          <a:bodyPr wrap="square">
            <a:spAutoFit/>
          </a:bodyPr>
          <a:lstStyle/>
          <a:p>
            <a:r>
              <a:rPr lang="es-MX" b="1" dirty="0"/>
              <a:t>Evolución del ISARR. 2007-2021. 1993=100</a:t>
            </a:r>
            <a:endParaRPr lang="es-AR" b="1" dirty="0"/>
          </a:p>
        </p:txBody>
      </p:sp>
      <p:sp>
        <p:nvSpPr>
          <p:cNvPr id="6" name="Rectángulo 5"/>
          <p:cNvSpPr/>
          <p:nvPr/>
        </p:nvSpPr>
        <p:spPr>
          <a:xfrm>
            <a:off x="709675" y="6211669"/>
            <a:ext cx="10027994" cy="646331"/>
          </a:xfrm>
          <a:prstGeom prst="rect">
            <a:avLst/>
          </a:prstGeom>
        </p:spPr>
        <p:txBody>
          <a:bodyPr wrap="square">
            <a:spAutoFit/>
          </a:bodyPr>
          <a:lstStyle/>
          <a:p>
            <a:r>
              <a:rPr lang="es-MX" sz="1200" dirty="0"/>
              <a:t>Nota: las áreas sombreadas muestran períodos de contracción del ciclo económico regional. La línea de tendencia se obtuvo aplicando el filtro de </a:t>
            </a:r>
            <a:r>
              <a:rPr lang="es-MX" sz="1200" dirty="0" err="1"/>
              <a:t>Hodrick</a:t>
            </a:r>
            <a:r>
              <a:rPr lang="es-MX" sz="1200" dirty="0"/>
              <a:t>-Prescott. Los datos de últimos seis meses deben ser considerados como provisorios.</a:t>
            </a:r>
          </a:p>
          <a:p>
            <a:r>
              <a:rPr lang="es-MX" sz="1200" dirty="0"/>
              <a:t>Fuente: elaboración propia. </a:t>
            </a:r>
          </a:p>
        </p:txBody>
      </p:sp>
      <p:sp>
        <p:nvSpPr>
          <p:cNvPr id="2" name="Elipse 1"/>
          <p:cNvSpPr/>
          <p:nvPr/>
        </p:nvSpPr>
        <p:spPr>
          <a:xfrm>
            <a:off x="6844938" y="1188720"/>
            <a:ext cx="1159580" cy="724486"/>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9" name="Elipse 8"/>
          <p:cNvSpPr/>
          <p:nvPr/>
        </p:nvSpPr>
        <p:spPr>
          <a:xfrm>
            <a:off x="8004518" y="3700194"/>
            <a:ext cx="1159580" cy="724486"/>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2" name="Flecha curvada hacia la izquierda 11"/>
          <p:cNvSpPr/>
          <p:nvPr/>
        </p:nvSpPr>
        <p:spPr>
          <a:xfrm rot="19915621">
            <a:off x="8742154" y="807849"/>
            <a:ext cx="843888" cy="286214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
        <p:nvSpPr>
          <p:cNvPr id="13" name="CuadroTexto 12"/>
          <p:cNvSpPr txBox="1"/>
          <p:nvPr/>
        </p:nvSpPr>
        <p:spPr>
          <a:xfrm>
            <a:off x="9708799" y="1367731"/>
            <a:ext cx="2483201" cy="707886"/>
          </a:xfrm>
          <a:prstGeom prst="rect">
            <a:avLst/>
          </a:prstGeom>
          <a:solidFill>
            <a:schemeClr val="bg1"/>
          </a:solidFill>
        </p:spPr>
        <p:txBody>
          <a:bodyPr wrap="square" rtlCol="0">
            <a:spAutoFit/>
          </a:bodyPr>
          <a:lstStyle/>
          <a:p>
            <a:pPr marL="342900" indent="-342900">
              <a:buFont typeface="Wingdings" panose="05000000000000000000" pitchFamily="2" charset="2"/>
              <a:buChar char="§"/>
            </a:pPr>
            <a:r>
              <a:rPr lang="es-MX" sz="2000" dirty="0"/>
              <a:t>27 meses </a:t>
            </a:r>
          </a:p>
          <a:p>
            <a:pPr marL="342900" indent="-342900">
              <a:buFont typeface="Wingdings" panose="05000000000000000000" pitchFamily="2" charset="2"/>
              <a:buChar char="§"/>
            </a:pPr>
            <a:r>
              <a:rPr lang="es-MX" sz="2000" dirty="0"/>
              <a:t>Var.  </a:t>
            </a:r>
            <a:r>
              <a:rPr lang="es-MX" sz="2000" dirty="0" err="1"/>
              <a:t>ptos</a:t>
            </a:r>
            <a:r>
              <a:rPr lang="es-MX" sz="2000" dirty="0"/>
              <a:t> -20,8%. </a:t>
            </a:r>
            <a:endParaRPr lang="en-US" sz="1400" dirty="0"/>
          </a:p>
        </p:txBody>
      </p:sp>
      <p:pic>
        <p:nvPicPr>
          <p:cNvPr id="16" name="Imagen 15"/>
          <p:cNvPicPr>
            <a:picLocks noChangeAspect="1"/>
          </p:cNvPicPr>
          <p:nvPr/>
        </p:nvPicPr>
        <p:blipFill rotWithShape="1">
          <a:blip r:embed="rId3" cstate="print">
            <a:extLst>
              <a:ext uri="{28A0092B-C50C-407E-A947-70E740481C1C}">
                <a14:useLocalDpi xmlns:a14="http://schemas.microsoft.com/office/drawing/2010/main" val="0"/>
              </a:ext>
            </a:extLst>
          </a:blip>
          <a:srcRect b="24669"/>
          <a:stretch/>
        </p:blipFill>
        <p:spPr>
          <a:xfrm>
            <a:off x="10616302" y="5853172"/>
            <a:ext cx="1474996" cy="917456"/>
          </a:xfrm>
          <a:prstGeom prst="rect">
            <a:avLst/>
          </a:prstGeom>
        </p:spPr>
      </p:pic>
      <p:sp>
        <p:nvSpPr>
          <p:cNvPr id="17" name="Título 1"/>
          <p:cNvSpPr txBox="1">
            <a:spLocks/>
          </p:cNvSpPr>
          <p:nvPr/>
        </p:nvSpPr>
        <p:spPr>
          <a:xfrm>
            <a:off x="8568681" y="456912"/>
            <a:ext cx="3623319" cy="620477"/>
          </a:xfrm>
          <a:prstGeom prst="rect">
            <a:avLst/>
          </a:prstGeom>
          <a:solidFill>
            <a:schemeClr val="bg1"/>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AR" sz="4000" b="1" i="1" dirty="0"/>
              <a:t>En retrospectiva</a:t>
            </a:r>
            <a:endParaRPr lang="en-US" sz="4000" b="1" i="1" dirty="0"/>
          </a:p>
        </p:txBody>
      </p:sp>
    </p:spTree>
    <p:extLst>
      <p:ext uri="{BB962C8B-B14F-4D97-AF65-F5344CB8AC3E}">
        <p14:creationId xmlns:p14="http://schemas.microsoft.com/office/powerpoint/2010/main" val="3332415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843788462"/>
              </p:ext>
            </p:extLst>
          </p:nvPr>
        </p:nvGraphicFramePr>
        <p:xfrm>
          <a:off x="339635" y="1208352"/>
          <a:ext cx="4611188" cy="2070426"/>
        </p:xfrm>
        <a:graphic>
          <a:graphicData uri="http://schemas.openxmlformats.org/drawingml/2006/table">
            <a:tbl>
              <a:tblPr firstRow="1" firstCol="1">
                <a:tableStyleId>{5C22544A-7EE6-4342-B048-85BDC9FD1C3A}</a:tableStyleId>
              </a:tblPr>
              <a:tblGrid>
                <a:gridCol w="1152797">
                  <a:extLst>
                    <a:ext uri="{9D8B030D-6E8A-4147-A177-3AD203B41FA5}">
                      <a16:colId xmlns:a16="http://schemas.microsoft.com/office/drawing/2014/main" val="3119223709"/>
                    </a:ext>
                  </a:extLst>
                </a:gridCol>
                <a:gridCol w="1152797">
                  <a:extLst>
                    <a:ext uri="{9D8B030D-6E8A-4147-A177-3AD203B41FA5}">
                      <a16:colId xmlns:a16="http://schemas.microsoft.com/office/drawing/2014/main" val="4069874839"/>
                    </a:ext>
                  </a:extLst>
                </a:gridCol>
                <a:gridCol w="1152797">
                  <a:extLst>
                    <a:ext uri="{9D8B030D-6E8A-4147-A177-3AD203B41FA5}">
                      <a16:colId xmlns:a16="http://schemas.microsoft.com/office/drawing/2014/main" val="709583849"/>
                    </a:ext>
                  </a:extLst>
                </a:gridCol>
                <a:gridCol w="1152797">
                  <a:extLst>
                    <a:ext uri="{9D8B030D-6E8A-4147-A177-3AD203B41FA5}">
                      <a16:colId xmlns:a16="http://schemas.microsoft.com/office/drawing/2014/main" val="2052902992"/>
                    </a:ext>
                  </a:extLst>
                </a:gridCol>
              </a:tblGrid>
              <a:tr h="358343">
                <a:tc>
                  <a:txBody>
                    <a:bodyPr/>
                    <a:lstStyle/>
                    <a:p>
                      <a:pPr algn="ctr" fontAlgn="ctr"/>
                      <a:r>
                        <a:rPr lang="es-AR" sz="1800" u="none" strike="noStrike" noProof="0" dirty="0">
                          <a:effectLst/>
                        </a:rPr>
                        <a:t>Semestre</a:t>
                      </a:r>
                      <a:endParaRPr lang="es-AR" sz="1800" b="1" i="0" u="none" strike="noStrike" noProof="0" dirty="0">
                        <a:solidFill>
                          <a:srgbClr val="31849B"/>
                        </a:solidFill>
                        <a:effectLst/>
                        <a:latin typeface="Calibri" panose="020F0502020204030204" pitchFamily="34" charset="0"/>
                      </a:endParaRPr>
                    </a:p>
                  </a:txBody>
                  <a:tcPr marL="0" marR="0" marT="0" marB="0" anchor="ctr"/>
                </a:tc>
                <a:tc>
                  <a:txBody>
                    <a:bodyPr/>
                    <a:lstStyle/>
                    <a:p>
                      <a:pPr algn="ctr" fontAlgn="ctr"/>
                      <a:r>
                        <a:rPr lang="es-AR" sz="1800" u="none" strike="noStrike" noProof="0" dirty="0">
                          <a:effectLst/>
                        </a:rPr>
                        <a:t>EMAE</a:t>
                      </a:r>
                      <a:endParaRPr lang="es-AR" sz="1800" b="1" i="0" u="none" strike="noStrike" noProof="0" dirty="0">
                        <a:solidFill>
                          <a:srgbClr val="31849B"/>
                        </a:solidFill>
                        <a:effectLst/>
                        <a:latin typeface="Calibri" panose="020F0502020204030204" pitchFamily="34" charset="0"/>
                      </a:endParaRPr>
                    </a:p>
                  </a:txBody>
                  <a:tcPr marL="0" marR="0" marT="0" marB="0" anchor="ctr"/>
                </a:tc>
                <a:tc>
                  <a:txBody>
                    <a:bodyPr/>
                    <a:lstStyle/>
                    <a:p>
                      <a:pPr algn="ctr" fontAlgn="ctr"/>
                      <a:r>
                        <a:rPr lang="es-AR" sz="1800" u="none" strike="noStrike" noProof="0" dirty="0">
                          <a:effectLst/>
                        </a:rPr>
                        <a:t>ICASFe</a:t>
                      </a:r>
                      <a:endParaRPr lang="es-AR" sz="1800" b="1" i="0" u="none" strike="noStrike" noProof="0" dirty="0">
                        <a:solidFill>
                          <a:srgbClr val="31849B"/>
                        </a:solidFill>
                        <a:effectLst/>
                        <a:latin typeface="Calibri" panose="020F0502020204030204" pitchFamily="34" charset="0"/>
                      </a:endParaRPr>
                    </a:p>
                  </a:txBody>
                  <a:tcPr marL="0" marR="0" marT="0" marB="0" anchor="ctr"/>
                </a:tc>
                <a:tc>
                  <a:txBody>
                    <a:bodyPr/>
                    <a:lstStyle/>
                    <a:p>
                      <a:pPr algn="ctr" fontAlgn="ctr"/>
                      <a:r>
                        <a:rPr lang="es-AR" sz="1800" u="none" strike="noStrike" noProof="0" dirty="0">
                          <a:effectLst/>
                        </a:rPr>
                        <a:t>ISARR</a:t>
                      </a:r>
                      <a:endParaRPr lang="es-AR" sz="1800" b="1" i="0" u="none" strike="noStrike" noProof="0" dirty="0">
                        <a:solidFill>
                          <a:srgbClr val="31849B"/>
                        </a:solidFill>
                        <a:effectLst/>
                        <a:latin typeface="Calibri" panose="020F0502020204030204" pitchFamily="34" charset="0"/>
                      </a:endParaRPr>
                    </a:p>
                  </a:txBody>
                  <a:tcPr marL="0" marR="0" marT="0" marB="0" anchor="ctr"/>
                </a:tc>
                <a:extLst>
                  <a:ext uri="{0D108BD9-81ED-4DB2-BD59-A6C34878D82A}">
                    <a16:rowId xmlns:a16="http://schemas.microsoft.com/office/drawing/2014/main" val="1358342433"/>
                  </a:ext>
                </a:extLst>
              </a:tr>
              <a:tr h="338435">
                <a:tc>
                  <a:txBody>
                    <a:bodyPr/>
                    <a:lstStyle/>
                    <a:p>
                      <a:pPr algn="ctr" fontAlgn="ctr"/>
                      <a:r>
                        <a:rPr lang="es-AR" sz="1800" u="none" strike="noStrike" noProof="0" dirty="0">
                          <a:effectLst/>
                        </a:rPr>
                        <a:t>I 19</a:t>
                      </a:r>
                      <a:endParaRPr lang="es-AR" sz="1800" b="1" i="0" u="none" strike="noStrike" noProof="0" dirty="0">
                        <a:solidFill>
                          <a:srgbClr val="000000"/>
                        </a:solidFill>
                        <a:effectLst/>
                        <a:latin typeface="Calibri" panose="020F0502020204030204" pitchFamily="34" charset="0"/>
                      </a:endParaRPr>
                    </a:p>
                  </a:txBody>
                  <a:tcPr marL="0" marR="0" marT="0" marB="0" anchor="ctr"/>
                </a:tc>
                <a:tc>
                  <a:txBody>
                    <a:bodyPr/>
                    <a:lstStyle/>
                    <a:p>
                      <a:pPr algn="ctr" fontAlgn="ctr"/>
                      <a:r>
                        <a:rPr lang="es-AR" sz="1800" u="none" strike="noStrike" noProof="0" dirty="0">
                          <a:effectLst/>
                        </a:rPr>
                        <a:t>-0,5%</a:t>
                      </a:r>
                      <a:endParaRPr lang="es-AR" sz="1800" b="0" i="0" u="none" strike="noStrike" noProof="0" dirty="0">
                        <a:solidFill>
                          <a:srgbClr val="000000"/>
                        </a:solidFill>
                        <a:effectLst/>
                        <a:latin typeface="Calibri" panose="020F0502020204030204" pitchFamily="34" charset="0"/>
                      </a:endParaRPr>
                    </a:p>
                  </a:txBody>
                  <a:tcPr marL="0" marR="0" marT="0" marB="0" anchor="ctr"/>
                </a:tc>
                <a:tc>
                  <a:txBody>
                    <a:bodyPr/>
                    <a:lstStyle/>
                    <a:p>
                      <a:pPr algn="ctr" fontAlgn="ctr"/>
                      <a:r>
                        <a:rPr lang="es-AR" sz="1800" u="none" strike="noStrike" noProof="0" dirty="0">
                          <a:effectLst/>
                        </a:rPr>
                        <a:t>-1,5%</a:t>
                      </a:r>
                      <a:endParaRPr lang="es-AR" sz="1800" b="0" i="0" u="none" strike="noStrike" noProof="0" dirty="0">
                        <a:solidFill>
                          <a:srgbClr val="000000"/>
                        </a:solidFill>
                        <a:effectLst/>
                        <a:latin typeface="Calibri" panose="020F0502020204030204" pitchFamily="34" charset="0"/>
                      </a:endParaRPr>
                    </a:p>
                  </a:txBody>
                  <a:tcPr marL="0" marR="0" marT="0" marB="0" anchor="ctr"/>
                </a:tc>
                <a:tc>
                  <a:txBody>
                    <a:bodyPr/>
                    <a:lstStyle/>
                    <a:p>
                      <a:pPr algn="ctr" fontAlgn="ctr"/>
                      <a:r>
                        <a:rPr lang="es-AR" sz="1800" u="none" strike="noStrike" noProof="0" dirty="0">
                          <a:effectLst/>
                        </a:rPr>
                        <a:t>-3,6%</a:t>
                      </a:r>
                      <a:endParaRPr lang="es-AR" sz="1800" b="0" i="0" u="none" strike="noStrike" noProof="0"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281962112"/>
                  </a:ext>
                </a:extLst>
              </a:tr>
              <a:tr h="338435">
                <a:tc>
                  <a:txBody>
                    <a:bodyPr/>
                    <a:lstStyle/>
                    <a:p>
                      <a:pPr algn="ctr" fontAlgn="ctr"/>
                      <a:r>
                        <a:rPr lang="es-AR" sz="1800" u="none" strike="noStrike" noProof="0" dirty="0">
                          <a:effectLst/>
                        </a:rPr>
                        <a:t>II</a:t>
                      </a:r>
                      <a:endParaRPr lang="es-AR" sz="1800" b="1" i="0" u="none" strike="noStrike" noProof="0" dirty="0">
                        <a:solidFill>
                          <a:srgbClr val="000000"/>
                        </a:solidFill>
                        <a:effectLst/>
                        <a:latin typeface="Calibri" panose="020F0502020204030204" pitchFamily="34" charset="0"/>
                      </a:endParaRPr>
                    </a:p>
                  </a:txBody>
                  <a:tcPr marL="0" marR="0" marT="0" marB="0" anchor="ctr"/>
                </a:tc>
                <a:tc>
                  <a:txBody>
                    <a:bodyPr/>
                    <a:lstStyle/>
                    <a:p>
                      <a:pPr algn="ctr" fontAlgn="ctr"/>
                      <a:r>
                        <a:rPr lang="es-AR" sz="1800" u="none" strike="noStrike" noProof="0" dirty="0">
                          <a:effectLst/>
                        </a:rPr>
                        <a:t>0,1%</a:t>
                      </a:r>
                      <a:endParaRPr lang="es-AR" sz="1800" b="0" i="0" u="none" strike="noStrike" noProof="0" dirty="0">
                        <a:solidFill>
                          <a:srgbClr val="000000"/>
                        </a:solidFill>
                        <a:effectLst/>
                        <a:latin typeface="Calibri" panose="020F0502020204030204" pitchFamily="34" charset="0"/>
                      </a:endParaRPr>
                    </a:p>
                  </a:txBody>
                  <a:tcPr marL="0" marR="0" marT="0" marB="0" anchor="ctr"/>
                </a:tc>
                <a:tc>
                  <a:txBody>
                    <a:bodyPr/>
                    <a:lstStyle/>
                    <a:p>
                      <a:pPr algn="ctr" fontAlgn="ctr"/>
                      <a:r>
                        <a:rPr lang="es-AR" sz="1800" u="none" strike="noStrike" noProof="0" dirty="0">
                          <a:effectLst/>
                        </a:rPr>
                        <a:t>-1,3%</a:t>
                      </a:r>
                      <a:endParaRPr lang="es-AR" sz="1800" b="0" i="0" u="none" strike="noStrike" noProof="0" dirty="0">
                        <a:solidFill>
                          <a:srgbClr val="000000"/>
                        </a:solidFill>
                        <a:effectLst/>
                        <a:latin typeface="Calibri" panose="020F0502020204030204" pitchFamily="34" charset="0"/>
                      </a:endParaRPr>
                    </a:p>
                  </a:txBody>
                  <a:tcPr marL="0" marR="0" marT="0" marB="0" anchor="ctr"/>
                </a:tc>
                <a:tc>
                  <a:txBody>
                    <a:bodyPr/>
                    <a:lstStyle/>
                    <a:p>
                      <a:pPr algn="ctr" fontAlgn="ctr"/>
                      <a:r>
                        <a:rPr lang="es-AR" sz="1800" u="none" strike="noStrike" noProof="0" dirty="0">
                          <a:effectLst/>
                        </a:rPr>
                        <a:t>-3,1%</a:t>
                      </a:r>
                      <a:endParaRPr lang="es-AR" sz="1800" b="0" i="0" u="none" strike="noStrike" noProof="0"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647764382"/>
                  </a:ext>
                </a:extLst>
              </a:tr>
              <a:tr h="338435">
                <a:tc>
                  <a:txBody>
                    <a:bodyPr/>
                    <a:lstStyle/>
                    <a:p>
                      <a:pPr algn="ctr" fontAlgn="ctr"/>
                      <a:r>
                        <a:rPr lang="es-AR" sz="1800" u="none" strike="noStrike" noProof="0" dirty="0">
                          <a:effectLst/>
                        </a:rPr>
                        <a:t>I 20</a:t>
                      </a:r>
                      <a:endParaRPr lang="es-AR" sz="1800" b="1" i="0" u="none" strike="noStrike" noProof="0" dirty="0">
                        <a:solidFill>
                          <a:srgbClr val="000000"/>
                        </a:solidFill>
                        <a:effectLst/>
                        <a:latin typeface="Calibri" panose="020F0502020204030204" pitchFamily="34" charset="0"/>
                      </a:endParaRPr>
                    </a:p>
                  </a:txBody>
                  <a:tcPr marL="0" marR="0" marT="0" marB="0" anchor="ctr"/>
                </a:tc>
                <a:tc>
                  <a:txBody>
                    <a:bodyPr/>
                    <a:lstStyle/>
                    <a:p>
                      <a:pPr algn="ctr" fontAlgn="ctr"/>
                      <a:r>
                        <a:rPr lang="es-AR" sz="1800" u="none" strike="noStrike" noProof="0" dirty="0">
                          <a:effectLst/>
                        </a:rPr>
                        <a:t>-12,4%</a:t>
                      </a:r>
                      <a:endParaRPr lang="es-AR" sz="1800" b="0" i="0" u="none" strike="noStrike" noProof="0" dirty="0">
                        <a:solidFill>
                          <a:srgbClr val="000000"/>
                        </a:solidFill>
                        <a:effectLst/>
                        <a:latin typeface="Calibri" panose="020F0502020204030204" pitchFamily="34" charset="0"/>
                      </a:endParaRPr>
                    </a:p>
                  </a:txBody>
                  <a:tcPr marL="0" marR="0" marT="0" marB="0" anchor="ctr"/>
                </a:tc>
                <a:tc>
                  <a:txBody>
                    <a:bodyPr/>
                    <a:lstStyle/>
                    <a:p>
                      <a:pPr algn="ctr" fontAlgn="ctr"/>
                      <a:r>
                        <a:rPr lang="es-AR" sz="1800" u="none" strike="noStrike" noProof="0" dirty="0">
                          <a:effectLst/>
                        </a:rPr>
                        <a:t>-4,2%</a:t>
                      </a:r>
                      <a:endParaRPr lang="es-AR" sz="1800" b="0" i="0" u="none" strike="noStrike" noProof="0" dirty="0">
                        <a:solidFill>
                          <a:srgbClr val="000000"/>
                        </a:solidFill>
                        <a:effectLst/>
                        <a:latin typeface="Calibri" panose="020F0502020204030204" pitchFamily="34" charset="0"/>
                      </a:endParaRPr>
                    </a:p>
                  </a:txBody>
                  <a:tcPr marL="0" marR="0" marT="0" marB="0" anchor="ctr"/>
                </a:tc>
                <a:tc>
                  <a:txBody>
                    <a:bodyPr/>
                    <a:lstStyle/>
                    <a:p>
                      <a:pPr algn="ctr" fontAlgn="ctr"/>
                      <a:r>
                        <a:rPr lang="es-AR" sz="1800" u="none" strike="noStrike" noProof="0" dirty="0">
                          <a:effectLst/>
                        </a:rPr>
                        <a:t>-8,1%</a:t>
                      </a:r>
                      <a:endParaRPr lang="es-AR" sz="1800" b="0" i="0" u="none" strike="noStrike" noProof="0"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857383237"/>
                  </a:ext>
                </a:extLst>
              </a:tr>
              <a:tr h="338435">
                <a:tc>
                  <a:txBody>
                    <a:bodyPr/>
                    <a:lstStyle/>
                    <a:p>
                      <a:pPr algn="ctr" fontAlgn="ctr"/>
                      <a:r>
                        <a:rPr lang="es-AR" sz="1800" u="none" strike="noStrike" noProof="0" dirty="0">
                          <a:effectLst/>
                        </a:rPr>
                        <a:t>II</a:t>
                      </a:r>
                      <a:endParaRPr lang="es-AR" sz="1800" b="1" i="0" u="none" strike="noStrike" noProof="0" dirty="0">
                        <a:solidFill>
                          <a:srgbClr val="000000"/>
                        </a:solidFill>
                        <a:effectLst/>
                        <a:latin typeface="Calibri" panose="020F0502020204030204" pitchFamily="34" charset="0"/>
                      </a:endParaRPr>
                    </a:p>
                  </a:txBody>
                  <a:tcPr marL="0" marR="0" marT="0" marB="0" anchor="ctr"/>
                </a:tc>
                <a:tc>
                  <a:txBody>
                    <a:bodyPr/>
                    <a:lstStyle/>
                    <a:p>
                      <a:pPr algn="ctr" fontAlgn="ctr"/>
                      <a:r>
                        <a:rPr lang="es-AR" sz="1800" u="none" strike="noStrike" noProof="0" dirty="0">
                          <a:effectLst/>
                        </a:rPr>
                        <a:t>5,8%</a:t>
                      </a:r>
                      <a:endParaRPr lang="es-AR" sz="1800" b="0" i="0" u="none" strike="noStrike" noProof="0" dirty="0">
                        <a:solidFill>
                          <a:srgbClr val="000000"/>
                        </a:solidFill>
                        <a:effectLst/>
                        <a:latin typeface="Calibri" panose="020F0502020204030204" pitchFamily="34" charset="0"/>
                      </a:endParaRPr>
                    </a:p>
                  </a:txBody>
                  <a:tcPr marL="0" marR="0" marT="0" marB="0" anchor="ctr"/>
                </a:tc>
                <a:tc>
                  <a:txBody>
                    <a:bodyPr/>
                    <a:lstStyle/>
                    <a:p>
                      <a:pPr algn="ctr" fontAlgn="ctr"/>
                      <a:r>
                        <a:rPr lang="es-AR" sz="1800" u="none" strike="noStrike" noProof="0" dirty="0">
                          <a:effectLst/>
                        </a:rPr>
                        <a:t>3,5%</a:t>
                      </a:r>
                      <a:endParaRPr lang="es-AR" sz="1800" b="0" i="0" u="none" strike="noStrike" noProof="0" dirty="0">
                        <a:solidFill>
                          <a:srgbClr val="000000"/>
                        </a:solidFill>
                        <a:effectLst/>
                        <a:latin typeface="Calibri" panose="020F0502020204030204" pitchFamily="34" charset="0"/>
                      </a:endParaRPr>
                    </a:p>
                  </a:txBody>
                  <a:tcPr marL="0" marR="0" marT="0" marB="0" anchor="ctr"/>
                </a:tc>
                <a:tc>
                  <a:txBody>
                    <a:bodyPr/>
                    <a:lstStyle/>
                    <a:p>
                      <a:pPr algn="ctr" fontAlgn="ctr"/>
                      <a:r>
                        <a:rPr lang="es-AR" sz="1800" u="none" strike="noStrike" noProof="0" dirty="0">
                          <a:effectLst/>
                        </a:rPr>
                        <a:t>7,1%</a:t>
                      </a:r>
                      <a:endParaRPr lang="es-AR" sz="1800" b="0" i="0" u="none" strike="noStrike" noProof="0"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866927523"/>
                  </a:ext>
                </a:extLst>
              </a:tr>
              <a:tr h="358343">
                <a:tc>
                  <a:txBody>
                    <a:bodyPr/>
                    <a:lstStyle/>
                    <a:p>
                      <a:pPr algn="ctr" fontAlgn="ctr"/>
                      <a:r>
                        <a:rPr lang="es-AR" sz="1800" u="none" strike="noStrike" noProof="0" dirty="0">
                          <a:effectLst/>
                        </a:rPr>
                        <a:t>I 21</a:t>
                      </a:r>
                      <a:endParaRPr lang="es-AR" sz="1800" b="1" i="0" u="none" strike="noStrike" noProof="0" dirty="0">
                        <a:solidFill>
                          <a:srgbClr val="000000"/>
                        </a:solidFill>
                        <a:effectLst/>
                        <a:latin typeface="Calibri" panose="020F0502020204030204" pitchFamily="34" charset="0"/>
                      </a:endParaRPr>
                    </a:p>
                  </a:txBody>
                  <a:tcPr marL="0" marR="0" marT="0" marB="0" anchor="ctr"/>
                </a:tc>
                <a:tc>
                  <a:txBody>
                    <a:bodyPr/>
                    <a:lstStyle/>
                    <a:p>
                      <a:pPr algn="ctr" fontAlgn="ctr"/>
                      <a:r>
                        <a:rPr lang="es-AR" sz="1800" u="none" strike="noStrike" noProof="0" dirty="0">
                          <a:effectLst/>
                        </a:rPr>
                        <a:t>4,3%</a:t>
                      </a:r>
                      <a:endParaRPr lang="es-AR" sz="1800" b="0" i="0" u="none" strike="noStrike" noProof="0" dirty="0">
                        <a:solidFill>
                          <a:srgbClr val="000000"/>
                        </a:solidFill>
                        <a:effectLst/>
                        <a:latin typeface="Calibri" panose="020F0502020204030204" pitchFamily="34" charset="0"/>
                      </a:endParaRPr>
                    </a:p>
                  </a:txBody>
                  <a:tcPr marL="0" marR="0" marT="0" marB="0" anchor="ctr"/>
                </a:tc>
                <a:tc>
                  <a:txBody>
                    <a:bodyPr/>
                    <a:lstStyle/>
                    <a:p>
                      <a:pPr algn="ctr" fontAlgn="ctr"/>
                      <a:r>
                        <a:rPr lang="es-AR" sz="1800" u="none" strike="noStrike" noProof="0" dirty="0">
                          <a:effectLst/>
                        </a:rPr>
                        <a:t>3,4%</a:t>
                      </a:r>
                      <a:endParaRPr lang="es-AR" sz="1800" b="0" i="0" u="none" strike="noStrike" noProof="0" dirty="0">
                        <a:solidFill>
                          <a:srgbClr val="000000"/>
                        </a:solidFill>
                        <a:effectLst/>
                        <a:latin typeface="Calibri" panose="020F0502020204030204" pitchFamily="34" charset="0"/>
                      </a:endParaRPr>
                    </a:p>
                  </a:txBody>
                  <a:tcPr marL="0" marR="0" marT="0" marB="0" anchor="ctr"/>
                </a:tc>
                <a:tc>
                  <a:txBody>
                    <a:bodyPr/>
                    <a:lstStyle/>
                    <a:p>
                      <a:pPr algn="ctr" fontAlgn="ctr"/>
                      <a:r>
                        <a:rPr lang="es-AR" sz="1800" u="none" strike="noStrike" noProof="0" dirty="0">
                          <a:effectLst/>
                        </a:rPr>
                        <a:t>5,9%</a:t>
                      </a:r>
                      <a:endParaRPr lang="es-AR" sz="1800" b="0" i="0" u="none" strike="noStrike" noProof="0"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176735707"/>
                  </a:ext>
                </a:extLst>
              </a:tr>
            </a:tbl>
          </a:graphicData>
        </a:graphic>
      </p:graphicFrame>
      <p:sp>
        <p:nvSpPr>
          <p:cNvPr id="4" name="Rectángulo 3"/>
          <p:cNvSpPr/>
          <p:nvPr/>
        </p:nvSpPr>
        <p:spPr>
          <a:xfrm>
            <a:off x="339635" y="500466"/>
            <a:ext cx="5538652" cy="707886"/>
          </a:xfrm>
          <a:prstGeom prst="rect">
            <a:avLst/>
          </a:prstGeom>
        </p:spPr>
        <p:txBody>
          <a:bodyPr wrap="square">
            <a:spAutoFit/>
          </a:bodyPr>
          <a:lstStyle/>
          <a:p>
            <a:r>
              <a:rPr lang="es-AR" sz="2000" b="1" dirty="0">
                <a:solidFill>
                  <a:srgbClr val="000000"/>
                </a:solidFill>
                <a:latin typeface="Calibri" panose="020F0502020204030204" pitchFamily="34" charset="0"/>
                <a:ea typeface="Times New Roman" panose="02020603050405020304" pitchFamily="18" charset="0"/>
              </a:rPr>
              <a:t>Variación % del EMAE, ICASFE e ISARR respecto al semestre anterior</a:t>
            </a:r>
            <a:endParaRPr lang="es-AR" sz="2000" b="1" dirty="0"/>
          </a:p>
        </p:txBody>
      </p:sp>
      <p:sp>
        <p:nvSpPr>
          <p:cNvPr id="5" name="Rectángulo 4"/>
          <p:cNvSpPr/>
          <p:nvPr/>
        </p:nvSpPr>
        <p:spPr>
          <a:xfrm>
            <a:off x="332015" y="3278778"/>
            <a:ext cx="4961709" cy="738664"/>
          </a:xfrm>
          <a:prstGeom prst="rect">
            <a:avLst/>
          </a:prstGeom>
        </p:spPr>
        <p:txBody>
          <a:bodyPr wrap="square">
            <a:spAutoFit/>
          </a:bodyPr>
          <a:lstStyle/>
          <a:p>
            <a:r>
              <a:rPr lang="es-AR" sz="1400" dirty="0"/>
              <a:t>Fuente: elaboración propia en base a Dirección de Cuentas nacionales, Bolsa de Comercio de Santa Fe e Instituto de Investigaciones Económicas. </a:t>
            </a:r>
          </a:p>
        </p:txBody>
      </p:sp>
      <p:pic>
        <p:nvPicPr>
          <p:cNvPr id="6" name="Imagen 5"/>
          <p:cNvPicPr>
            <a:picLocks noChangeAspect="1"/>
          </p:cNvPicPr>
          <p:nvPr/>
        </p:nvPicPr>
        <p:blipFill>
          <a:blip r:embed="rId2"/>
          <a:stretch>
            <a:fillRect/>
          </a:stretch>
        </p:blipFill>
        <p:spPr>
          <a:xfrm>
            <a:off x="5936018" y="1890625"/>
            <a:ext cx="5593157" cy="4065795"/>
          </a:xfrm>
          <a:prstGeom prst="rect">
            <a:avLst/>
          </a:prstGeom>
        </p:spPr>
      </p:pic>
      <p:sp>
        <p:nvSpPr>
          <p:cNvPr id="7" name="Rectángulo 6"/>
          <p:cNvSpPr/>
          <p:nvPr/>
        </p:nvSpPr>
        <p:spPr>
          <a:xfrm>
            <a:off x="5936018" y="1244294"/>
            <a:ext cx="6096000" cy="646331"/>
          </a:xfrm>
          <a:prstGeom prst="rect">
            <a:avLst/>
          </a:prstGeom>
        </p:spPr>
        <p:txBody>
          <a:bodyPr wrap="square">
            <a:spAutoFit/>
          </a:bodyPr>
          <a:lstStyle/>
          <a:p>
            <a:r>
              <a:rPr lang="es-MX" b="1" dirty="0"/>
              <a:t>Variación % de las series que conforman el ISARR. 1er semestre 2021 respecto igual período 2020.</a:t>
            </a:r>
            <a:endParaRPr lang="es-AR" b="1" dirty="0"/>
          </a:p>
        </p:txBody>
      </p:sp>
      <p:sp>
        <p:nvSpPr>
          <p:cNvPr id="8" name="Rectángulo 7"/>
          <p:cNvSpPr/>
          <p:nvPr/>
        </p:nvSpPr>
        <p:spPr>
          <a:xfrm>
            <a:off x="6043748" y="6048103"/>
            <a:ext cx="4961709" cy="307777"/>
          </a:xfrm>
          <a:prstGeom prst="rect">
            <a:avLst/>
          </a:prstGeom>
        </p:spPr>
        <p:txBody>
          <a:bodyPr wrap="square">
            <a:spAutoFit/>
          </a:bodyPr>
          <a:lstStyle/>
          <a:p>
            <a:r>
              <a:rPr lang="es-AR" sz="1400" dirty="0"/>
              <a:t>Fuente: elaboración propia. </a:t>
            </a:r>
          </a:p>
        </p:txBody>
      </p:sp>
      <p:pic>
        <p:nvPicPr>
          <p:cNvPr id="9" name="Imagen 8"/>
          <p:cNvPicPr>
            <a:picLocks noChangeAspect="1"/>
          </p:cNvPicPr>
          <p:nvPr/>
        </p:nvPicPr>
        <p:blipFill rotWithShape="1">
          <a:blip r:embed="rId3" cstate="print">
            <a:extLst>
              <a:ext uri="{28A0092B-C50C-407E-A947-70E740481C1C}">
                <a14:useLocalDpi xmlns:a14="http://schemas.microsoft.com/office/drawing/2010/main" val="0"/>
              </a:ext>
            </a:extLst>
          </a:blip>
          <a:srcRect b="24669"/>
          <a:stretch/>
        </p:blipFill>
        <p:spPr>
          <a:xfrm>
            <a:off x="10616302" y="5853172"/>
            <a:ext cx="1474996" cy="917456"/>
          </a:xfrm>
          <a:prstGeom prst="rect">
            <a:avLst/>
          </a:prstGeom>
        </p:spPr>
      </p:pic>
      <p:sp>
        <p:nvSpPr>
          <p:cNvPr id="10" name="Título 1"/>
          <p:cNvSpPr txBox="1">
            <a:spLocks/>
          </p:cNvSpPr>
          <p:nvPr/>
        </p:nvSpPr>
        <p:spPr>
          <a:xfrm>
            <a:off x="8568681" y="456912"/>
            <a:ext cx="3623319" cy="620477"/>
          </a:xfrm>
          <a:prstGeom prst="rect">
            <a:avLst/>
          </a:prstGeom>
          <a:solidFill>
            <a:schemeClr val="bg1"/>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AR" sz="4000" b="1" i="1" dirty="0"/>
              <a:t>El 2021</a:t>
            </a:r>
            <a:endParaRPr lang="en-US" sz="4000" b="1" i="1" dirty="0"/>
          </a:p>
        </p:txBody>
      </p:sp>
    </p:spTree>
    <p:extLst>
      <p:ext uri="{BB962C8B-B14F-4D97-AF65-F5344CB8AC3E}">
        <p14:creationId xmlns:p14="http://schemas.microsoft.com/office/powerpoint/2010/main" val="1835060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b="1" dirty="0">
                <a:cs typeface="Arial" panose="020B0604020202020204" pitchFamily="34" charset="0"/>
              </a:rPr>
              <a:t>Análisis Sectorial </a:t>
            </a:r>
            <a:endParaRPr lang="es-AR" b="1" dirty="0">
              <a:cs typeface="Arial" panose="020B0604020202020204" pitchFamily="34" charset="0"/>
            </a:endParaRPr>
          </a:p>
        </p:txBody>
      </p:sp>
    </p:spTree>
    <p:extLst>
      <p:ext uri="{BB962C8B-B14F-4D97-AF65-F5344CB8AC3E}">
        <p14:creationId xmlns:p14="http://schemas.microsoft.com/office/powerpoint/2010/main" val="2434876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5198</TotalTime>
  <Words>2103</Words>
  <Application>Microsoft Office PowerPoint</Application>
  <PresentationFormat>Panorámica</PresentationFormat>
  <Paragraphs>294</Paragraphs>
  <Slides>24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24</vt:i4>
      </vt:variant>
    </vt:vector>
  </HeadingPairs>
  <TitlesOfParts>
    <vt:vector size="30" baseType="lpstr">
      <vt:lpstr>Arial</vt:lpstr>
      <vt:lpstr>Calibri</vt:lpstr>
      <vt:lpstr>Calibri Light</vt:lpstr>
      <vt:lpstr>Times New Roman</vt:lpstr>
      <vt:lpstr>Wingdings</vt:lpstr>
      <vt:lpstr>Tema de Office</vt:lpstr>
      <vt:lpstr>Impacto socioeconómico de la pandemia en Rosario y su Región</vt:lpstr>
      <vt:lpstr>Objetivo</vt:lpstr>
      <vt:lpstr>Comportamiento económico regional</vt:lpstr>
      <vt:lpstr>Presentación de PowerPoint</vt:lpstr>
      <vt:lpstr>En comparación a otras áreas</vt:lpstr>
      <vt:lpstr>Presentación de PowerPoint</vt:lpstr>
      <vt:lpstr>Presentación de PowerPoint</vt:lpstr>
      <vt:lpstr>Presentación de PowerPoint</vt:lpstr>
      <vt:lpstr>Análisis Sectorial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Dinámica laboral</vt:lpstr>
      <vt:lpstr>Presentación de PowerPoint</vt:lpstr>
      <vt:lpstr>Presentación de PowerPoint</vt:lpstr>
      <vt:lpstr>Presentación de PowerPoint</vt:lpstr>
      <vt:lpstr>Presentación de PowerPoint</vt:lpstr>
      <vt:lpstr>Bibliografía</vt:lpstr>
      <vt:lpstr>Muchas gracias!!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Paula Bascolo</cp:lastModifiedBy>
  <cp:revision>162</cp:revision>
  <cp:lastPrinted>2021-06-25T15:54:09Z</cp:lastPrinted>
  <dcterms:created xsi:type="dcterms:W3CDTF">2021-06-21T21:05:06Z</dcterms:created>
  <dcterms:modified xsi:type="dcterms:W3CDTF">2022-01-21T10:58:32Z</dcterms:modified>
</cp:coreProperties>
</file>